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media/image1.jpeg" ContentType="image/jpeg"/>
  <Override PartName="/ppt/theme/theme2.xml" ContentType="application/vnd.openxmlformats-officedocument.theme+xml"/>
  <Override PartName="/ppt/notesSlides/notesSlide1.xml" ContentType="application/vnd.openxmlformats-officedocument.presentationml.notesSlide+xml"/>
  <Override PartName="/ppt/media/image2.jpeg" ContentType="image/jpeg"/>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3.jpeg" ContentType="image/jpeg"/>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media/image4.jpeg" ContentType="image/jpeg"/>
  <Override PartName="/ppt/notesSlides/notesSlide13.xml" ContentType="application/vnd.openxmlformats-officedocument.presentationml.notesSlide+xml"/>
  <Override PartName="/ppt/media/image5.jpeg" ContentType="image/jpeg"/>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media/image6.jpeg" ContentType="image/jpeg"/>
  <Override PartName="/ppt/notesSlides/notesSlide17.xml" ContentType="application/vnd.openxmlformats-officedocument.presentationml.notesSlide+xml"/>
  <Override PartName="/ppt/notesSlides/notesSlide18.xml" ContentType="application/vnd.openxmlformats-officedocument.presentationml.notesSlide+xml"/>
  <Override PartName="/ppt/media/image7.jpeg" ContentType="image/jpeg"/>
  <Override PartName="/ppt/notesSlides/notesSlide19.xml" ContentType="application/vnd.openxmlformats-officedocument.presentationml.notesSlide+xml"/>
  <Override PartName="/ppt/media/image8.jpeg" ContentType="image/jpeg"/>
  <Override PartName="/ppt/media/image9.jpeg" ContentType="image/jpeg"/>
  <Override PartName="/ppt/media/image10.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b="def" i="def"/>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b="def" i="def"/>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b="def" i="def"/>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b="def" i="def"/>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55" name="Shape 155"/>
          <p:cNvSpPr/>
          <p:nvPr>
            <p:ph type="sldImg"/>
          </p:nvPr>
        </p:nvSpPr>
        <p:spPr>
          <a:xfrm>
            <a:off x="1143000" y="685800"/>
            <a:ext cx="4572000" cy="3429000"/>
          </a:xfrm>
          <a:prstGeom prst="rect">
            <a:avLst/>
          </a:prstGeom>
        </p:spPr>
        <p:txBody>
          <a:bodyPr/>
          <a:lstStyle/>
          <a:p>
            <a:pPr/>
          </a:p>
        </p:txBody>
      </p:sp>
      <p:sp>
        <p:nvSpPr>
          <p:cNvPr id="156" name="Shape 156"/>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13.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14.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15.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16.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17.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_rels/notesSlide18.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_rels/notesSlide19.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5" name="Shape 165"/>
          <p:cNvSpPr/>
          <p:nvPr>
            <p:ph type="sldImg"/>
          </p:nvPr>
        </p:nvSpPr>
        <p:spPr>
          <a:prstGeom prst="rect">
            <a:avLst/>
          </a:prstGeom>
        </p:spPr>
        <p:txBody>
          <a:bodyPr/>
          <a:lstStyle/>
          <a:p>
            <a:pPr/>
          </a:p>
        </p:txBody>
      </p:sp>
      <p:sp>
        <p:nvSpPr>
          <p:cNvPr id="166" name="Shape 166"/>
          <p:cNvSpPr/>
          <p:nvPr>
            <p:ph type="body" sz="quarter" idx="1"/>
          </p:nvPr>
        </p:nvSpPr>
        <p:spPr>
          <a:prstGeom prst="rect">
            <a:avLst/>
          </a:prstGeom>
        </p:spPr>
        <p:txBody>
          <a:bodyPr/>
          <a:lstStyle/>
          <a:p>
            <a:pPr marL="120315" indent="-120315" defTabSz="914400">
              <a:lnSpc>
                <a:spcPct val="100000"/>
              </a:lnSpc>
              <a:spcBef>
                <a:spcPts val="400"/>
              </a:spcBef>
              <a:buSzPct val="100000"/>
              <a:buChar char="•"/>
              <a:defRPr sz="1600">
                <a:latin typeface="Arial"/>
                <a:ea typeface="Arial"/>
                <a:cs typeface="Arial"/>
                <a:sym typeface="Arial"/>
              </a:defRPr>
            </a:pPr>
            <a:r>
              <a:t>Anxiety is a shadow of a strength, </a:t>
            </a:r>
          </a:p>
          <a:p>
            <a:pPr marL="120315" indent="-120315" defTabSz="914400">
              <a:lnSpc>
                <a:spcPct val="100000"/>
              </a:lnSpc>
              <a:spcBef>
                <a:spcPts val="400"/>
              </a:spcBef>
              <a:buSzPct val="100000"/>
              <a:buChar char="•"/>
              <a:defRPr sz="1600">
                <a:latin typeface="Arial"/>
                <a:ea typeface="Arial"/>
                <a:cs typeface="Arial"/>
                <a:sym typeface="Arial"/>
              </a:defRPr>
            </a:pPr>
            <a:r>
              <a:t>Shadow of great virtues </a:t>
            </a:r>
          </a:p>
          <a:p>
            <a:pPr lvl="1" marL="348914" indent="-120314" defTabSz="914400">
              <a:lnSpc>
                <a:spcPct val="100000"/>
              </a:lnSpc>
              <a:spcBef>
                <a:spcPts val="400"/>
              </a:spcBef>
              <a:buSzPct val="100000"/>
              <a:buChar char="•"/>
              <a:defRPr sz="1600">
                <a:latin typeface="Arial"/>
                <a:ea typeface="Arial"/>
                <a:cs typeface="Arial"/>
                <a:sym typeface="Arial"/>
              </a:defRPr>
            </a:pPr>
            <a:r>
              <a:t>intelligence, creativity and compassion, and probably a lot of other ones</a:t>
            </a:r>
          </a:p>
          <a:p>
            <a:pPr marL="120315" indent="-120315" defTabSz="914400">
              <a:lnSpc>
                <a:spcPct val="100000"/>
              </a:lnSpc>
              <a:spcBef>
                <a:spcPts val="400"/>
              </a:spcBef>
              <a:buSzPct val="100000"/>
              <a:buChar char="•"/>
              <a:defRPr sz="1600">
                <a:latin typeface="Arial"/>
                <a:ea typeface="Arial"/>
                <a:cs typeface="Arial"/>
                <a:sym typeface="Arial"/>
              </a:defRPr>
            </a:pPr>
            <a:r>
              <a:t>When you have these three things, they usually throw anxiety in there to the mix as well.</a:t>
            </a:r>
          </a:p>
          <a:p>
            <a:pPr marL="120315" indent="-120315" defTabSz="914400">
              <a:lnSpc>
                <a:spcPct val="100000"/>
              </a:lnSpc>
              <a:spcBef>
                <a:spcPts val="400"/>
              </a:spcBef>
              <a:buSzPct val="100000"/>
              <a:buChar char="•"/>
              <a:defRPr sz="1600">
                <a:latin typeface="Arial"/>
                <a:ea typeface="Arial"/>
                <a:cs typeface="Arial"/>
                <a:sym typeface="Arial"/>
              </a:defRPr>
            </a:pPr>
          </a:p>
          <a:p>
            <a:pPr marL="120315" indent="-120315" defTabSz="914400">
              <a:lnSpc>
                <a:spcPct val="100000"/>
              </a:lnSpc>
              <a:spcBef>
                <a:spcPts val="400"/>
              </a:spcBef>
              <a:buSzPct val="100000"/>
              <a:buChar char="•"/>
              <a:defRPr sz="1600">
                <a:latin typeface="Arial"/>
                <a:ea typeface="Arial"/>
                <a:cs typeface="Arial"/>
                <a:sym typeface="Arial"/>
              </a:defRPr>
            </a:pPr>
            <a:r>
              <a:t>We want to give people the owners manual to their nervous system.  </a:t>
            </a:r>
          </a:p>
          <a:p>
            <a:pPr marL="120315" indent="-120315" defTabSz="914400">
              <a:lnSpc>
                <a:spcPct val="100000"/>
              </a:lnSpc>
              <a:spcBef>
                <a:spcPts val="400"/>
              </a:spcBef>
              <a:buSzPct val="100000"/>
              <a:buChar char="•"/>
              <a:defRPr sz="1600">
                <a:latin typeface="Arial"/>
                <a:ea typeface="Arial"/>
                <a:cs typeface="Arial"/>
                <a:sym typeface="Arial"/>
              </a:defRPr>
            </a:pPr>
            <a:r>
              <a:t>They can learn to cope effectively in tough situations</a:t>
            </a:r>
          </a:p>
          <a:p>
            <a:pPr marL="120315" indent="-120315" defTabSz="914400">
              <a:lnSpc>
                <a:spcPct val="100000"/>
              </a:lnSpc>
              <a:spcBef>
                <a:spcPts val="400"/>
              </a:spcBef>
              <a:buSzPct val="100000"/>
              <a:buChar char="•"/>
              <a:defRPr sz="1600">
                <a:latin typeface="Arial"/>
                <a:ea typeface="Arial"/>
                <a:cs typeface="Arial"/>
                <a:sym typeface="Arial"/>
              </a:defRPr>
            </a:pPr>
            <a:r>
              <a:t>When we give people tools, resources, evidence based skills to cope with their anxiety, these 3 virtues can really shine through, </a:t>
            </a:r>
          </a:p>
          <a:p>
            <a:pPr marL="120315" indent="-120315" defTabSz="914400">
              <a:lnSpc>
                <a:spcPct val="100000"/>
              </a:lnSpc>
              <a:spcBef>
                <a:spcPts val="400"/>
              </a:spcBef>
              <a:buSzPct val="100000"/>
              <a:buChar char="•"/>
              <a:defRPr sz="1600">
                <a:latin typeface="Arial"/>
                <a:ea typeface="Arial"/>
                <a:cs typeface="Arial"/>
                <a:sym typeface="Arial"/>
              </a:defRPr>
            </a:pPr>
            <a:r>
              <a:t>I’d really like everyone of this as a learning opportunity </a:t>
            </a:r>
          </a:p>
          <a:p>
            <a:pPr marL="120315" indent="-120315" defTabSz="914400">
              <a:lnSpc>
                <a:spcPct val="100000"/>
              </a:lnSpc>
              <a:spcBef>
                <a:spcPts val="400"/>
              </a:spcBef>
              <a:buSzPct val="100000"/>
              <a:buChar char="•"/>
              <a:defRPr sz="1600">
                <a:latin typeface="Arial"/>
                <a:ea typeface="Arial"/>
                <a:cs typeface="Arial"/>
                <a:sym typeface="Arial"/>
              </a:defRPr>
            </a:pPr>
          </a:p>
          <a:p>
            <a:pPr marL="120315" indent="-120315" defTabSz="914400">
              <a:lnSpc>
                <a:spcPct val="100000"/>
              </a:lnSpc>
              <a:spcBef>
                <a:spcPts val="400"/>
              </a:spcBef>
              <a:buSzPct val="100000"/>
              <a:buChar char="•"/>
              <a:defRPr sz="1600">
                <a:latin typeface="Arial"/>
                <a:ea typeface="Arial"/>
                <a:cs typeface="Arial"/>
                <a:sym typeface="Arial"/>
              </a:defRPr>
            </a:pPr>
            <a:r>
              <a:t>These individuals are learning about themselves in the world, learning how to pursue values, things that are challenging and not just their comforts,</a:t>
            </a:r>
          </a:p>
          <a:p>
            <a:pPr marL="120315" indent="-120315" defTabSz="914400">
              <a:lnSpc>
                <a:spcPct val="100000"/>
              </a:lnSpc>
              <a:spcBef>
                <a:spcPts val="400"/>
              </a:spcBef>
              <a:buSzPct val="100000"/>
              <a:buChar char="•"/>
              <a:defRPr sz="1600">
                <a:latin typeface="Arial"/>
                <a:ea typeface="Arial"/>
                <a:cs typeface="Arial"/>
                <a:sym typeface="Arial"/>
              </a:defRPr>
            </a:pPr>
            <a:r>
              <a:t>Learning how to be comfortable being uncomfortable in novel and new situations, like the one we are in now with COVID.  Even though we are 2 years into it, there are new challenges that come up</a:t>
            </a:r>
          </a:p>
          <a:p>
            <a:pPr marL="120315" indent="-120315" defTabSz="914400">
              <a:lnSpc>
                <a:spcPct val="100000"/>
              </a:lnSpc>
              <a:spcBef>
                <a:spcPts val="400"/>
              </a:spcBef>
              <a:buSzPct val="100000"/>
              <a:buChar char="•"/>
              <a:defRPr sz="1600">
                <a:latin typeface="Arial"/>
                <a:ea typeface="Arial"/>
                <a:cs typeface="Arial"/>
                <a:sym typeface="Arial"/>
              </a:defRPr>
            </a:pPr>
          </a:p>
          <a:p>
            <a:pPr marL="120315" indent="-120315" defTabSz="914400">
              <a:lnSpc>
                <a:spcPct val="100000"/>
              </a:lnSpc>
              <a:spcBef>
                <a:spcPts val="400"/>
              </a:spcBef>
              <a:buSzPct val="100000"/>
              <a:buChar char="•"/>
              <a:defRPr sz="1600">
                <a:latin typeface="Arial"/>
                <a:ea typeface="Arial"/>
                <a:cs typeface="Arial"/>
                <a:sym typeface="Arial"/>
              </a:defRPr>
            </a:pPr>
            <a:r>
              <a:t>Therapy and other ways of learning - its about Life skills, not just anxiety management skills - now its zoom and covid but down the road its going to be about interviews, applying to specialty programs, standardized tests, tryouts for sports teams and recitals etc. </a:t>
            </a:r>
          </a:p>
          <a:p>
            <a:pPr defTabSz="914400">
              <a:lnSpc>
                <a:spcPct val="100000"/>
              </a:lnSpc>
              <a:spcBef>
                <a:spcPts val="400"/>
              </a:spcBef>
              <a:defRPr sz="1600">
                <a:latin typeface="Arial"/>
                <a:ea typeface="Arial"/>
                <a:cs typeface="Arial"/>
                <a:sym typeface="Arial"/>
              </a:defRPr>
            </a:pPr>
          </a:p>
          <a:p>
            <a:pPr defTabSz="914400">
              <a:lnSpc>
                <a:spcPct val="100000"/>
              </a:lnSpc>
              <a:spcBef>
                <a:spcPts val="400"/>
              </a:spcBef>
              <a:defRPr sz="1600">
                <a:latin typeface="Arial"/>
                <a:ea typeface="Arial"/>
                <a:cs typeface="Arial"/>
                <a:sym typeface="Arial"/>
              </a:defRPr>
            </a:pPr>
            <a:r>
              <a:t>Not all anxiety and stress warrants formal treatment in the for of therapy with a licensed clinician.  Some individuals can get support from trusted parents, teachers, school personnel, members of their religious community or sports team.  When the symptoms appear to be causing more disruption and distress than what we would consider to be age or context appropriate, then it might be time to seek out more support.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5" name="Shape 225"/>
          <p:cNvSpPr/>
          <p:nvPr>
            <p:ph type="sldImg"/>
          </p:nvPr>
        </p:nvSpPr>
        <p:spPr>
          <a:prstGeom prst="rect">
            <a:avLst/>
          </a:prstGeom>
        </p:spPr>
        <p:txBody>
          <a:bodyPr/>
          <a:lstStyle/>
          <a:p>
            <a:pPr/>
          </a:p>
        </p:txBody>
      </p:sp>
      <p:sp>
        <p:nvSpPr>
          <p:cNvPr id="226" name="Shape 226"/>
          <p:cNvSpPr/>
          <p:nvPr>
            <p:ph type="body" sz="quarter" idx="1"/>
          </p:nvPr>
        </p:nvSpPr>
        <p:spPr>
          <a:prstGeom prst="rect">
            <a:avLst/>
          </a:prstGeom>
        </p:spPr>
        <p:txBody>
          <a:bodyPr/>
          <a:lstStyle/>
          <a:p>
            <a:pPr marL="120315" indent="-120315" defTabSz="914400">
              <a:lnSpc>
                <a:spcPct val="100000"/>
              </a:lnSpc>
              <a:spcBef>
                <a:spcPts val="400"/>
              </a:spcBef>
              <a:buSzPct val="100000"/>
              <a:buChar char="•"/>
              <a:defRPr sz="1600">
                <a:latin typeface="Arial"/>
                <a:ea typeface="Arial"/>
                <a:cs typeface="Arial"/>
                <a:sym typeface="Arial"/>
              </a:defRPr>
            </a:pPr>
            <a:r>
              <a:t>Here are just a few that anxiety may present itself </a:t>
            </a:r>
          </a:p>
          <a:p>
            <a:pPr marL="120315" indent="-120315" defTabSz="914400">
              <a:lnSpc>
                <a:spcPct val="100000"/>
              </a:lnSpc>
              <a:spcBef>
                <a:spcPts val="400"/>
              </a:spcBef>
              <a:buSzPct val="100000"/>
              <a:buChar char="•"/>
              <a:defRPr sz="1600">
                <a:latin typeface="Arial"/>
                <a:ea typeface="Arial"/>
                <a:cs typeface="Arial"/>
                <a:sym typeface="Arial"/>
              </a:defRPr>
            </a:pPr>
            <a:r>
              <a:t>Its important to be mindful of any of these symptoms showing up in your kids or students, that we need to work with them to cope effectively with anxiety because again, avoidance maintains anxiety, it reinforces it and makes it more likely to stick around.  Using some of those effective coping skills is extremely beneficial in these situations. </a:t>
            </a:r>
          </a:p>
          <a:p>
            <a:pPr marL="120315" indent="-120315" defTabSz="914400">
              <a:lnSpc>
                <a:spcPct val="100000"/>
              </a:lnSpc>
              <a:spcBef>
                <a:spcPts val="400"/>
              </a:spcBef>
              <a:buSzPct val="100000"/>
              <a:buChar char="•"/>
              <a:defRPr sz="1600">
                <a:latin typeface="Arial"/>
                <a:ea typeface="Arial"/>
                <a:cs typeface="Arial"/>
                <a:sym typeface="Arial"/>
              </a:defRPr>
            </a:pPr>
            <a:r>
              <a:t>Learning to know the difference between what is “normal” for your family/young adult and what seems to be a change from their baseline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1" name="Shape 231"/>
          <p:cNvSpPr/>
          <p:nvPr>
            <p:ph type="sldImg"/>
          </p:nvPr>
        </p:nvSpPr>
        <p:spPr>
          <a:prstGeom prst="rect">
            <a:avLst/>
          </a:prstGeom>
        </p:spPr>
        <p:txBody>
          <a:bodyPr/>
          <a:lstStyle/>
          <a:p>
            <a:pPr/>
          </a:p>
        </p:txBody>
      </p:sp>
      <p:sp>
        <p:nvSpPr>
          <p:cNvPr id="232" name="Shape 232"/>
          <p:cNvSpPr/>
          <p:nvPr>
            <p:ph type="body" sz="quarter" idx="1"/>
          </p:nvPr>
        </p:nvSpPr>
        <p:spPr>
          <a:prstGeom prst="rect">
            <a:avLst/>
          </a:prstGeom>
        </p:spPr>
        <p:txBody>
          <a:bodyPr/>
          <a:lstStyle/>
          <a:p>
            <a:pPr marL="120315" indent="-120315" defTabSz="914400">
              <a:lnSpc>
                <a:spcPct val="100000"/>
              </a:lnSpc>
              <a:spcBef>
                <a:spcPts val="400"/>
              </a:spcBef>
              <a:buSzPct val="100000"/>
              <a:buChar char="•"/>
              <a:defRPr sz="1600">
                <a:latin typeface="Arial"/>
                <a:ea typeface="Arial"/>
                <a:cs typeface="Arial"/>
                <a:sym typeface="Arial"/>
              </a:defRPr>
            </a:pPr>
            <a:r>
              <a:t>Having thoughts does not actually mean its going to happen.  We all have millions of thoughts/day.  Lets do a little exercise, I want everyone to think that they can turn the lights on and off with their mind.  Ok GO, try it.  Did it happen? Of course not.  This is important because if someone is experiencing anxiety or intrusive thoughts (defined as unwanted, scary and anxiety provoking thoughts,) they may believe that their thoughts are gospel and that they must be true.  We have to know that not everything we think is going to happen</a:t>
            </a:r>
          </a:p>
          <a:p>
            <a:pPr defTabSz="914400">
              <a:lnSpc>
                <a:spcPct val="100000"/>
              </a:lnSpc>
              <a:spcBef>
                <a:spcPts val="400"/>
              </a:spcBef>
              <a:defRPr sz="1600">
                <a:latin typeface="Arial"/>
                <a:ea typeface="Arial"/>
                <a:cs typeface="Arial"/>
                <a:sym typeface="Arial"/>
              </a:defRPr>
            </a:pPr>
          </a:p>
          <a:p>
            <a:pPr marL="120315" indent="-120315" defTabSz="914400">
              <a:lnSpc>
                <a:spcPct val="100000"/>
              </a:lnSpc>
              <a:spcBef>
                <a:spcPts val="400"/>
              </a:spcBef>
              <a:buSzPct val="100000"/>
              <a:buChar char="•"/>
              <a:defRPr sz="1600">
                <a:latin typeface="Arial"/>
                <a:ea typeface="Arial"/>
                <a:cs typeface="Arial"/>
                <a:sym typeface="Arial"/>
              </a:defRPr>
            </a:pPr>
            <a:r>
              <a:t>A mindfulness approach is helpful here - thoughts happen.  Thoughts are simply neurons firing in our brains.  We as people have the choice to react and respond to certain thoughts.  Like you may have had the thought to wear a particular outfit today or have something particular for breakfast.  Thats an example of having a thought and acting on it.  We have plenty of thoughts where we have a thought but then just notice it, without</a:t>
            </a:r>
          </a:p>
          <a:p>
            <a:pPr defTabSz="914400">
              <a:lnSpc>
                <a:spcPct val="100000"/>
              </a:lnSpc>
              <a:spcBef>
                <a:spcPts val="400"/>
              </a:spcBef>
              <a:defRPr sz="1600">
                <a:latin typeface="Arial"/>
                <a:ea typeface="Arial"/>
                <a:cs typeface="Arial"/>
                <a:sym typeface="Arial"/>
              </a:defRPr>
            </a:pPr>
          </a:p>
          <a:p>
            <a:pPr marL="120315" indent="-120315" defTabSz="914400">
              <a:lnSpc>
                <a:spcPct val="100000"/>
              </a:lnSpc>
              <a:spcBef>
                <a:spcPts val="400"/>
              </a:spcBef>
              <a:buSzPct val="100000"/>
              <a:buChar char="•"/>
              <a:defRPr sz="1600">
                <a:latin typeface="Arial"/>
                <a:ea typeface="Arial"/>
                <a:cs typeface="Arial"/>
                <a:sym typeface="Arial"/>
              </a:defRPr>
            </a:pPr>
            <a:r>
              <a:t>Labeling the thought and the feeling Its ok to have scary thoughts but the scary thought itself isn’t scary - recognizing having a scary thought about it puts a little space between you and the thought (a preamble to the scary though)</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7" name="Shape 237"/>
          <p:cNvSpPr/>
          <p:nvPr>
            <p:ph type="sldImg"/>
          </p:nvPr>
        </p:nvSpPr>
        <p:spPr>
          <a:prstGeom prst="rect">
            <a:avLst/>
          </a:prstGeom>
        </p:spPr>
        <p:txBody>
          <a:bodyPr/>
          <a:lstStyle/>
          <a:p>
            <a:pPr/>
          </a:p>
        </p:txBody>
      </p:sp>
      <p:sp>
        <p:nvSpPr>
          <p:cNvPr id="238" name="Shape 238"/>
          <p:cNvSpPr/>
          <p:nvPr>
            <p:ph type="body" sz="quarter" idx="1"/>
          </p:nvPr>
        </p:nvSpPr>
        <p:spPr>
          <a:prstGeom prst="rect">
            <a:avLst/>
          </a:prstGeom>
        </p:spPr>
        <p:txBody>
          <a:bodyPr/>
          <a:lstStyle/>
          <a:p>
            <a:pPr marL="120315" indent="-120315" defTabSz="914400">
              <a:lnSpc>
                <a:spcPct val="100000"/>
              </a:lnSpc>
              <a:spcBef>
                <a:spcPts val="400"/>
              </a:spcBef>
              <a:buSzPct val="100000"/>
              <a:buChar char="•"/>
              <a:defRPr sz="1600">
                <a:latin typeface="Arial"/>
                <a:ea typeface="Arial"/>
                <a:cs typeface="Arial"/>
                <a:sym typeface="Arial"/>
              </a:defRPr>
            </a:pPr>
            <a:r>
              <a:t>Sometimes just labeling and saying out loud - “I am feeling anxious” or “I am having a thought or a feeling that I am anxious”</a:t>
            </a:r>
          </a:p>
          <a:p>
            <a:pPr marL="120315" indent="-120315" defTabSz="914400">
              <a:lnSpc>
                <a:spcPct val="100000"/>
              </a:lnSpc>
              <a:spcBef>
                <a:spcPts val="400"/>
              </a:spcBef>
              <a:buSzPct val="100000"/>
              <a:buChar char="•"/>
              <a:defRPr sz="1600">
                <a:latin typeface="Arial"/>
                <a:ea typeface="Arial"/>
                <a:cs typeface="Arial"/>
                <a:sym typeface="Arial"/>
              </a:defRPr>
            </a:pPr>
            <a:r>
              <a:t>It helps put a little bit of separation between self and the thoughts and allows for al little bit of a behind the scenes view - it also helps with that modeling of appropriate emotional expression that we were talking about earlier. </a:t>
            </a:r>
          </a:p>
          <a:p>
            <a:pPr marL="120315" indent="-120315" defTabSz="914400">
              <a:lnSpc>
                <a:spcPct val="100000"/>
              </a:lnSpc>
              <a:spcBef>
                <a:spcPts val="400"/>
              </a:spcBef>
              <a:buSzPct val="100000"/>
              <a:buChar char="•"/>
              <a:defRPr sz="1600">
                <a:latin typeface="Arial"/>
                <a:ea typeface="Arial"/>
                <a:cs typeface="Arial"/>
                <a:sym typeface="Arial"/>
              </a:defRPr>
            </a:pPr>
            <a:r>
              <a:t>Ever watched a scary movie and then watch the behind the scenes making of it? Its totally different</a:t>
            </a:r>
          </a:p>
          <a:p>
            <a:pPr marL="120315" indent="-120315" defTabSz="914400">
              <a:lnSpc>
                <a:spcPct val="100000"/>
              </a:lnSpc>
              <a:spcBef>
                <a:spcPts val="400"/>
              </a:spcBef>
              <a:buSzPct val="100000"/>
              <a:buChar char="•"/>
              <a:defRPr sz="1600">
                <a:latin typeface="Arial"/>
                <a:ea typeface="Arial"/>
                <a:cs typeface="Arial"/>
                <a:sym typeface="Arial"/>
              </a:defRPr>
            </a:pPr>
            <a:r>
              <a:t>Parents can model this behavior!!</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3" name="Shape 243"/>
          <p:cNvSpPr/>
          <p:nvPr>
            <p:ph type="sldImg"/>
          </p:nvPr>
        </p:nvSpPr>
        <p:spPr>
          <a:prstGeom prst="rect">
            <a:avLst/>
          </a:prstGeom>
        </p:spPr>
        <p:txBody>
          <a:bodyPr/>
          <a:lstStyle/>
          <a:p>
            <a:pPr/>
          </a:p>
        </p:txBody>
      </p:sp>
      <p:sp>
        <p:nvSpPr>
          <p:cNvPr id="244" name="Shape 244"/>
          <p:cNvSpPr/>
          <p:nvPr>
            <p:ph type="body" sz="quarter" idx="1"/>
          </p:nvPr>
        </p:nvSpPr>
        <p:spPr>
          <a:prstGeom prst="rect">
            <a:avLst/>
          </a:prstGeom>
        </p:spPr>
        <p:txBody>
          <a:bodyPr/>
          <a:lstStyle/>
          <a:p>
            <a:pPr/>
            <a:r>
              <a:t>Parents, teachers, caregivers can and need to model appropriate ways to cope with hard things</a:t>
            </a:r>
          </a:p>
          <a:p>
            <a:pPr/>
          </a:p>
          <a:p>
            <a:pPr/>
            <a:r>
              <a:t>Showing them how to talk about their experiences, desirable behaviors, coping mechanisms.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9" name="Shape 249"/>
          <p:cNvSpPr/>
          <p:nvPr>
            <p:ph type="sldImg"/>
          </p:nvPr>
        </p:nvSpPr>
        <p:spPr>
          <a:prstGeom prst="rect">
            <a:avLst/>
          </a:prstGeom>
        </p:spPr>
        <p:txBody>
          <a:bodyPr/>
          <a:lstStyle/>
          <a:p>
            <a:pPr/>
          </a:p>
        </p:txBody>
      </p:sp>
      <p:sp>
        <p:nvSpPr>
          <p:cNvPr id="250" name="Shape 250"/>
          <p:cNvSpPr/>
          <p:nvPr>
            <p:ph type="body" sz="quarter" idx="1"/>
          </p:nvPr>
        </p:nvSpPr>
        <p:spPr>
          <a:prstGeom prst="rect">
            <a:avLst/>
          </a:prstGeom>
        </p:spPr>
        <p:txBody>
          <a:bodyPr/>
          <a:lstStyle/>
          <a:p>
            <a:pPr marL="120315" indent="-120315" defTabSz="914400">
              <a:lnSpc>
                <a:spcPct val="100000"/>
              </a:lnSpc>
              <a:spcBef>
                <a:spcPts val="400"/>
              </a:spcBef>
              <a:buSzPct val="100000"/>
              <a:buChar char="•"/>
              <a:defRPr sz="1600">
                <a:latin typeface="Arial"/>
                <a:ea typeface="Arial"/>
                <a:cs typeface="Arial"/>
                <a:sym typeface="Arial"/>
              </a:defRPr>
            </a:pPr>
            <a:r>
              <a:t>Coping cards are extremely helpful for kids and teens (heck even adults), especially when we are trying to build up that sense of self efficacy </a:t>
            </a:r>
          </a:p>
          <a:p>
            <a:pPr marL="120315" indent="-120315" defTabSz="914400">
              <a:lnSpc>
                <a:spcPct val="100000"/>
              </a:lnSpc>
              <a:spcBef>
                <a:spcPts val="400"/>
              </a:spcBef>
              <a:buSzPct val="100000"/>
              <a:buChar char="•"/>
              <a:defRPr sz="1600">
                <a:latin typeface="Arial"/>
                <a:ea typeface="Arial"/>
                <a:cs typeface="Arial"/>
                <a:sym typeface="Arial"/>
              </a:defRPr>
            </a:pPr>
            <a:r>
              <a:t>They have to learn to be their own cheerleaders and develop that internal self-talk skill.  </a:t>
            </a:r>
          </a:p>
          <a:p>
            <a:pPr marL="120315" indent="-120315" defTabSz="914400">
              <a:lnSpc>
                <a:spcPct val="100000"/>
              </a:lnSpc>
              <a:spcBef>
                <a:spcPts val="400"/>
              </a:spcBef>
              <a:buSzPct val="100000"/>
              <a:buChar char="•"/>
              <a:defRPr sz="1600">
                <a:latin typeface="Arial"/>
                <a:ea typeface="Arial"/>
                <a:cs typeface="Arial"/>
                <a:sym typeface="Arial"/>
              </a:defRPr>
            </a:pPr>
            <a:r>
              <a:t>Can make colorful cards and posters and put them all over their workspace to serve as reminders for when they are in class</a:t>
            </a:r>
          </a:p>
          <a:p>
            <a:pPr defTabSz="914400">
              <a:lnSpc>
                <a:spcPct val="100000"/>
              </a:lnSpc>
              <a:spcBef>
                <a:spcPts val="400"/>
              </a:spcBef>
              <a:defRPr sz="1600">
                <a:latin typeface="Arial"/>
                <a:ea typeface="Arial"/>
                <a:cs typeface="Arial"/>
                <a:sym typeface="Arial"/>
              </a:defRPr>
            </a:pPr>
          </a:p>
          <a:p>
            <a:pPr defTabSz="914400">
              <a:lnSpc>
                <a:spcPct val="100000"/>
              </a:lnSpc>
              <a:spcBef>
                <a:spcPts val="400"/>
              </a:spcBef>
              <a:defRPr sz="1600">
                <a:latin typeface="Arial"/>
                <a:ea typeface="Arial"/>
                <a:cs typeface="Arial"/>
                <a:sym typeface="Arial"/>
              </a:defRPr>
            </a:pPr>
            <a:r>
              <a:t>Can think of these as mantras or slogans to help encourage.  I grew up as an athlete and still participate in sport/activity and the use of these statements are still applicable as an adult. Both for fun and for work.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5" name="Shape 255"/>
          <p:cNvSpPr/>
          <p:nvPr>
            <p:ph type="sldImg"/>
          </p:nvPr>
        </p:nvSpPr>
        <p:spPr>
          <a:prstGeom prst="rect">
            <a:avLst/>
          </a:prstGeom>
        </p:spPr>
        <p:txBody>
          <a:bodyPr/>
          <a:lstStyle/>
          <a:p>
            <a:pPr/>
          </a:p>
        </p:txBody>
      </p:sp>
      <p:sp>
        <p:nvSpPr>
          <p:cNvPr id="256" name="Shape 256"/>
          <p:cNvSpPr/>
          <p:nvPr>
            <p:ph type="body" sz="quarter" idx="1"/>
          </p:nvPr>
        </p:nvSpPr>
        <p:spPr>
          <a:prstGeom prst="rect">
            <a:avLst/>
          </a:prstGeom>
        </p:spPr>
        <p:txBody>
          <a:bodyPr/>
          <a:lstStyle/>
          <a:p>
            <a:pPr marL="120315" indent="-120315" defTabSz="914400">
              <a:lnSpc>
                <a:spcPct val="100000"/>
              </a:lnSpc>
              <a:spcBef>
                <a:spcPts val="400"/>
              </a:spcBef>
              <a:buSzPct val="100000"/>
              <a:buChar char="•"/>
              <a:defRPr sz="1200">
                <a:latin typeface="Arial"/>
                <a:ea typeface="Arial"/>
                <a:cs typeface="Arial"/>
                <a:sym typeface="Arial"/>
              </a:defRPr>
            </a:pPr>
            <a:r>
              <a:t>Teach kids at an age appropriate level how to coach themselves through hard and scary times</a:t>
            </a:r>
          </a:p>
          <a:p>
            <a:pPr marL="120315" indent="-120315" defTabSz="914400">
              <a:lnSpc>
                <a:spcPct val="100000"/>
              </a:lnSpc>
              <a:spcBef>
                <a:spcPts val="400"/>
              </a:spcBef>
              <a:buSzPct val="100000"/>
              <a:buChar char="•"/>
              <a:defRPr sz="1200">
                <a:latin typeface="Arial"/>
                <a:ea typeface="Arial"/>
                <a:cs typeface="Arial"/>
                <a:sym typeface="Arial"/>
              </a:defRPr>
            </a:pPr>
            <a:r>
              <a:t>Confuse thoughts with evidence - Omg that kid was laughing at me that means they don’t like me</a:t>
            </a:r>
          </a:p>
          <a:p>
            <a:pPr marL="120315" indent="-120315" defTabSz="914400">
              <a:lnSpc>
                <a:spcPct val="100000"/>
              </a:lnSpc>
              <a:spcBef>
                <a:spcPts val="400"/>
              </a:spcBef>
              <a:buSzPct val="100000"/>
              <a:buChar char="•"/>
              <a:defRPr sz="1200">
                <a:latin typeface="Arial"/>
                <a:ea typeface="Arial"/>
                <a:cs typeface="Arial"/>
                <a:sym typeface="Arial"/>
              </a:defRPr>
            </a:pPr>
          </a:p>
          <a:p>
            <a:pPr marL="120315" indent="-120315" defTabSz="914400">
              <a:lnSpc>
                <a:spcPct val="100000"/>
              </a:lnSpc>
              <a:spcBef>
                <a:spcPts val="400"/>
              </a:spcBef>
              <a:buSzPct val="100000"/>
              <a:buChar char="•"/>
              <a:defRPr sz="1200">
                <a:latin typeface="Arial"/>
                <a:ea typeface="Arial"/>
                <a:cs typeface="Arial"/>
                <a:sym typeface="Arial"/>
              </a:defRPr>
            </a:pPr>
            <a:r>
              <a:t>Our scary thoughts are the things that scare us </a:t>
            </a:r>
          </a:p>
          <a:p>
            <a:pPr marL="120315" indent="-120315" defTabSz="914400">
              <a:lnSpc>
                <a:spcPct val="100000"/>
              </a:lnSpc>
              <a:spcBef>
                <a:spcPts val="400"/>
              </a:spcBef>
              <a:buSzPct val="100000"/>
              <a:buChar char="•"/>
              <a:defRPr sz="1200">
                <a:latin typeface="Arial"/>
                <a:ea typeface="Arial"/>
                <a:cs typeface="Arial"/>
                <a:sym typeface="Arial"/>
              </a:defRPr>
            </a:pPr>
            <a:r>
              <a:t>Help kids develop the ability to cope themselves</a:t>
            </a:r>
          </a:p>
          <a:p>
            <a:pPr marL="120315" indent="-120315" defTabSz="914400">
              <a:lnSpc>
                <a:spcPct val="100000"/>
              </a:lnSpc>
              <a:spcBef>
                <a:spcPts val="400"/>
              </a:spcBef>
              <a:buSzPct val="100000"/>
              <a:buChar char="•"/>
              <a:defRPr sz="1200">
                <a:latin typeface="Arial"/>
                <a:ea typeface="Arial"/>
                <a:cs typeface="Arial"/>
                <a:sym typeface="Arial"/>
              </a:defRPr>
            </a:pPr>
          </a:p>
          <a:p>
            <a:pPr marL="120315" indent="-120315" defTabSz="914400">
              <a:lnSpc>
                <a:spcPct val="100000"/>
              </a:lnSpc>
              <a:spcBef>
                <a:spcPts val="400"/>
              </a:spcBef>
              <a:buSzPct val="100000"/>
              <a:buChar char="•"/>
              <a:defRPr b="1" sz="1200">
                <a:latin typeface="Arial"/>
                <a:ea typeface="Arial"/>
                <a:cs typeface="Arial"/>
                <a:sym typeface="Arial"/>
              </a:defRPr>
            </a:pPr>
            <a:r>
              <a:t>Not telling kids there’s nothing to be afraid of because that can be invalidating rather tell them that they can cope with the thought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1" name="Shape 261"/>
          <p:cNvSpPr/>
          <p:nvPr>
            <p:ph type="sldImg"/>
          </p:nvPr>
        </p:nvSpPr>
        <p:spPr>
          <a:prstGeom prst="rect">
            <a:avLst/>
          </a:prstGeom>
        </p:spPr>
        <p:txBody>
          <a:bodyPr/>
          <a:lstStyle/>
          <a:p>
            <a:pPr/>
          </a:p>
        </p:txBody>
      </p:sp>
      <p:sp>
        <p:nvSpPr>
          <p:cNvPr id="262" name="Shape 262"/>
          <p:cNvSpPr/>
          <p:nvPr>
            <p:ph type="body" sz="quarter" idx="1"/>
          </p:nvPr>
        </p:nvSpPr>
        <p:spPr>
          <a:prstGeom prst="rect">
            <a:avLst/>
          </a:prstGeom>
        </p:spPr>
        <p:txBody>
          <a:bodyPr/>
          <a:lstStyle/>
          <a:p>
            <a:pPr/>
            <a:r>
              <a:t>Another tactic to coping with anxiety is exposure.  Exposure is all about confronting the variable we are wanting to desperately to avoid/the thing that is making us feel anxious. </a:t>
            </a:r>
          </a:p>
          <a:p>
            <a:pPr/>
          </a:p>
          <a:p>
            <a:pPr/>
            <a:r>
              <a:t>Going back to learning to tolerate discomfort and uncertainty,  </a:t>
            </a:r>
          </a:p>
          <a:p>
            <a:pPr/>
            <a:r>
              <a:t>Needing to lean into anxiety and approach the things that are most scary and uncomfortable - exposure lifestyle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0" name="Shape 270"/>
          <p:cNvSpPr/>
          <p:nvPr>
            <p:ph type="sldImg"/>
          </p:nvPr>
        </p:nvSpPr>
        <p:spPr>
          <a:prstGeom prst="rect">
            <a:avLst/>
          </a:prstGeom>
        </p:spPr>
        <p:txBody>
          <a:bodyPr/>
          <a:lstStyle/>
          <a:p>
            <a:pPr/>
          </a:p>
        </p:txBody>
      </p:sp>
      <p:sp>
        <p:nvSpPr>
          <p:cNvPr id="271" name="Shape 271"/>
          <p:cNvSpPr/>
          <p:nvPr>
            <p:ph type="body" sz="quarter" idx="1"/>
          </p:nvPr>
        </p:nvSpPr>
        <p:spPr>
          <a:prstGeom prst="rect">
            <a:avLst/>
          </a:prstGeom>
        </p:spPr>
        <p:txBody>
          <a:bodyPr/>
          <a:lstStyle/>
          <a:p>
            <a:pPr/>
            <a:r>
              <a:t>When someone is feeling anxious and they are doing an exposure, or just approaching a situation that makes them feel uncomfortable, we want them to ride the wave.  When anxiety starts to increase but then there is an opportunity for that person to get away from that distressing feeling, they are not learning how to cope with the feeling.  Instead, avoidance is being reinforced and they are more likely to keep avoiding the situation more and more.  Instead of escape, which can be a physical escape, avoidance, a parent or friend providing reassurance or other accommodation, we want the person to stick with it, even when they experience that peak intensity but then seeing that they can get through it.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7" name="Shape 277"/>
          <p:cNvSpPr/>
          <p:nvPr>
            <p:ph type="sldImg"/>
          </p:nvPr>
        </p:nvSpPr>
        <p:spPr>
          <a:prstGeom prst="rect">
            <a:avLst/>
          </a:prstGeom>
        </p:spPr>
        <p:txBody>
          <a:bodyPr/>
          <a:lstStyle/>
          <a:p>
            <a:pPr/>
          </a:p>
        </p:txBody>
      </p:sp>
      <p:sp>
        <p:nvSpPr>
          <p:cNvPr id="278" name="Shape 278"/>
          <p:cNvSpPr/>
          <p:nvPr>
            <p:ph type="body" sz="quarter" idx="1"/>
          </p:nvPr>
        </p:nvSpPr>
        <p:spPr>
          <a:prstGeom prst="rect">
            <a:avLst/>
          </a:prstGeom>
        </p:spPr>
        <p:txBody>
          <a:bodyPr/>
          <a:lstStyle/>
          <a:p>
            <a:pPr marL="120315" indent="-120315" defTabSz="914400">
              <a:lnSpc>
                <a:spcPct val="100000"/>
              </a:lnSpc>
              <a:spcBef>
                <a:spcPts val="400"/>
              </a:spcBef>
              <a:buSzPct val="100000"/>
              <a:buChar char="•"/>
              <a:defRPr sz="1600">
                <a:latin typeface="Arial"/>
                <a:ea typeface="Arial"/>
                <a:cs typeface="Arial"/>
                <a:sym typeface="Arial"/>
              </a:defRPr>
            </a:pPr>
            <a:r>
              <a:t>To piggyback off of the coping card and self talk statements, we do not want to provide reassurance, things like saying “oh you are fine, you’re OK, nothing is going to be bad etc)</a:t>
            </a:r>
          </a:p>
          <a:p>
            <a:pPr marL="120315" indent="-120315" defTabSz="914400">
              <a:lnSpc>
                <a:spcPct val="100000"/>
              </a:lnSpc>
              <a:spcBef>
                <a:spcPts val="400"/>
              </a:spcBef>
              <a:buSzPct val="100000"/>
              <a:buChar char="•"/>
              <a:defRPr sz="1600">
                <a:latin typeface="Arial"/>
                <a:ea typeface="Arial"/>
                <a:cs typeface="Arial"/>
                <a:sym typeface="Arial"/>
              </a:defRPr>
            </a:pPr>
            <a:r>
              <a:t>reassurance perpetuates anxiety. Those types of statements teach people to to seek proximity to you as a way to cope with the feelings because you are telling them it will be safe and OK, instead of coping with the situation and learning to tolerate distressing feelings</a:t>
            </a:r>
          </a:p>
          <a:p>
            <a:pPr marL="120315" indent="-120315" defTabSz="914400">
              <a:lnSpc>
                <a:spcPct val="100000"/>
              </a:lnSpc>
              <a:spcBef>
                <a:spcPts val="400"/>
              </a:spcBef>
              <a:buSzPct val="100000"/>
              <a:buChar char="•"/>
              <a:defRPr sz="1600">
                <a:latin typeface="Arial"/>
                <a:ea typeface="Arial"/>
                <a:cs typeface="Arial"/>
                <a:sym typeface="Arial"/>
              </a:defRPr>
            </a:pPr>
            <a:r>
              <a:t>In situations where there is a real threat or danger, it is OK to say things like, we are doing everything we can to stay safe and protect us.</a:t>
            </a:r>
          </a:p>
          <a:p>
            <a:pPr marL="120315" indent="-120315" defTabSz="914400">
              <a:lnSpc>
                <a:spcPct val="100000"/>
              </a:lnSpc>
              <a:spcBef>
                <a:spcPts val="400"/>
              </a:spcBef>
              <a:buSzPct val="100000"/>
              <a:buChar char="•"/>
              <a:defRPr sz="1600">
                <a:latin typeface="Arial"/>
                <a:ea typeface="Arial"/>
                <a:cs typeface="Arial"/>
                <a:sym typeface="Arial"/>
              </a:defRPr>
            </a:pPr>
          </a:p>
          <a:p>
            <a:pPr marL="120315" indent="-120315" defTabSz="914400">
              <a:lnSpc>
                <a:spcPct val="100000"/>
              </a:lnSpc>
              <a:spcBef>
                <a:spcPts val="400"/>
              </a:spcBef>
              <a:buSzPct val="100000"/>
              <a:buChar char="•"/>
              <a:defRPr sz="1600">
                <a:latin typeface="Arial"/>
                <a:ea typeface="Arial"/>
                <a:cs typeface="Arial"/>
                <a:sym typeface="Arial"/>
              </a:defRPr>
            </a:pPr>
            <a:r>
              <a:t>Anxiety begs for avoidance and attention - like a dog asking for food.  If you give it a bone and tell it to go away, its learning to keep coming back for more.  We do not want to do this</a:t>
            </a:r>
          </a:p>
          <a:p>
            <a:pPr marL="120315" indent="-120315" defTabSz="914400">
              <a:lnSpc>
                <a:spcPct val="100000"/>
              </a:lnSpc>
              <a:spcBef>
                <a:spcPts val="400"/>
              </a:spcBef>
              <a:buSzPct val="100000"/>
              <a:buChar char="•"/>
              <a:defRPr sz="1600">
                <a:latin typeface="Arial"/>
                <a:ea typeface="Arial"/>
                <a:cs typeface="Arial"/>
                <a:sym typeface="Arial"/>
              </a:defRPr>
            </a:pPr>
            <a:r>
              <a:t>We CAN reassure them of their strength and bravery and skillfulness to tackle hard situations.  More important to validate and then encourage, even if it has to be with a compassionate/firmness approach </a:t>
            </a:r>
          </a:p>
          <a:p>
            <a:pPr marL="120315" indent="-120315" defTabSz="914400">
              <a:lnSpc>
                <a:spcPct val="100000"/>
              </a:lnSpc>
              <a:spcBef>
                <a:spcPts val="400"/>
              </a:spcBef>
              <a:buSzPct val="100000"/>
              <a:buChar char="•"/>
              <a:defRPr sz="1600">
                <a:latin typeface="Arial"/>
                <a:ea typeface="Arial"/>
                <a:cs typeface="Arial"/>
                <a:sym typeface="Arial"/>
              </a:defRPr>
            </a:pPr>
            <a:r>
              <a:t>This can feel tricky as a parent because our gut is to protect and do anything we can for our kids.  Thinking back to the escape line, if you provide reassurance to something they are scared of, they aren’t learning anything, they will only seek more reassurance to feel better.</a:t>
            </a:r>
          </a:p>
          <a:p>
            <a:pPr marL="120315" indent="-120315" defTabSz="914400">
              <a:lnSpc>
                <a:spcPct val="100000"/>
              </a:lnSpc>
              <a:spcBef>
                <a:spcPts val="400"/>
              </a:spcBef>
              <a:buSzPct val="100000"/>
              <a:buChar char="•"/>
              <a:defRPr sz="1600">
                <a:latin typeface="Arial"/>
                <a:ea typeface="Arial"/>
                <a:cs typeface="Arial"/>
                <a:sym typeface="Arial"/>
              </a:defRPr>
            </a:pPr>
          </a:p>
          <a:p>
            <a:pPr marL="120315" indent="-120315" defTabSz="914400">
              <a:lnSpc>
                <a:spcPct val="100000"/>
              </a:lnSpc>
              <a:spcBef>
                <a:spcPts val="400"/>
              </a:spcBef>
              <a:buSzPct val="100000"/>
              <a:buChar char="•"/>
              <a:defRPr sz="1600">
                <a:latin typeface="Arial"/>
                <a:ea typeface="Arial"/>
                <a:cs typeface="Arial"/>
                <a:sym typeface="Arial"/>
              </a:defRPr>
            </a:pPr>
            <a:r>
              <a:t>Reassurance is the bandaid to a problem but after time it loses its sticky quality and you are left with the wound underneath</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3" name="Shape 283"/>
          <p:cNvSpPr/>
          <p:nvPr>
            <p:ph type="sldImg"/>
          </p:nvPr>
        </p:nvSpPr>
        <p:spPr>
          <a:prstGeom prst="rect">
            <a:avLst/>
          </a:prstGeom>
        </p:spPr>
        <p:txBody>
          <a:bodyPr/>
          <a:lstStyle/>
          <a:p>
            <a:pPr/>
          </a:p>
        </p:txBody>
      </p:sp>
      <p:sp>
        <p:nvSpPr>
          <p:cNvPr id="284" name="Shape 284"/>
          <p:cNvSpPr/>
          <p:nvPr>
            <p:ph type="body" sz="quarter" idx="1"/>
          </p:nvPr>
        </p:nvSpPr>
        <p:spPr>
          <a:prstGeom prst="rect">
            <a:avLst/>
          </a:prstGeom>
        </p:spPr>
        <p:txBody>
          <a:bodyPr/>
          <a:lstStyle/>
          <a:p>
            <a:pPr marL="120315" indent="-120315" defTabSz="914400">
              <a:lnSpc>
                <a:spcPct val="100000"/>
              </a:lnSpc>
              <a:spcBef>
                <a:spcPts val="400"/>
              </a:spcBef>
              <a:buSzPct val="100000"/>
              <a:buChar char="•"/>
              <a:defRPr sz="1200">
                <a:latin typeface="Arial"/>
                <a:ea typeface="Arial"/>
                <a:cs typeface="Arial"/>
                <a:sym typeface="Arial"/>
              </a:defRPr>
            </a:pPr>
            <a:r>
              <a:t>Counterintuitive - you wouldn’t tell a kid the answer to a math problem, rather you would help them learn how to solve the problem, guide them through it, step by step.</a:t>
            </a:r>
          </a:p>
          <a:p>
            <a:pPr marL="120315" indent="-120315" defTabSz="914400">
              <a:lnSpc>
                <a:spcPct val="100000"/>
              </a:lnSpc>
              <a:spcBef>
                <a:spcPts val="400"/>
              </a:spcBef>
              <a:buSzPct val="100000"/>
              <a:buChar char="•"/>
              <a:defRPr sz="1200">
                <a:latin typeface="Arial"/>
                <a:ea typeface="Arial"/>
                <a:cs typeface="Arial"/>
                <a:sym typeface="Arial"/>
              </a:defRPr>
            </a:pPr>
          </a:p>
          <a:p>
            <a:pPr marL="120315" indent="-120315" defTabSz="914400">
              <a:lnSpc>
                <a:spcPct val="100000"/>
              </a:lnSpc>
              <a:spcBef>
                <a:spcPts val="400"/>
              </a:spcBef>
              <a:buSzPct val="100000"/>
              <a:buChar char="•"/>
              <a:defRPr sz="1200">
                <a:latin typeface="Arial"/>
                <a:ea typeface="Arial"/>
                <a:cs typeface="Arial"/>
                <a:sym typeface="Arial"/>
              </a:defRPr>
            </a:pPr>
            <a:r>
              <a:t>Teaches kids how to look inside themselves for effective coping skills instead of looking to a parent or a teacher for the solution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2" name="Shape 172"/>
          <p:cNvSpPr/>
          <p:nvPr>
            <p:ph type="sldImg"/>
          </p:nvPr>
        </p:nvSpPr>
        <p:spPr>
          <a:prstGeom prst="rect">
            <a:avLst/>
          </a:prstGeom>
        </p:spPr>
        <p:txBody>
          <a:bodyPr/>
          <a:lstStyle/>
          <a:p>
            <a:pPr/>
          </a:p>
        </p:txBody>
      </p:sp>
      <p:sp>
        <p:nvSpPr>
          <p:cNvPr id="173" name="Shape 173"/>
          <p:cNvSpPr/>
          <p:nvPr>
            <p:ph type="body" sz="quarter" idx="1"/>
          </p:nvPr>
        </p:nvSpPr>
        <p:spPr>
          <a:prstGeom prst="rect">
            <a:avLst/>
          </a:prstGeom>
        </p:spPr>
        <p:txBody>
          <a:bodyPr/>
          <a:lstStyle/>
          <a:p>
            <a:pPr/>
            <a:r>
              <a:t>MH symptoms can manifest in a variety of ways</a:t>
            </a:r>
          </a:p>
          <a:p>
            <a:pPr/>
          </a:p>
          <a:p>
            <a:pPr/>
            <a:r>
              <a:t>I would like to take a minute to just note that people who hold different identities, whether that be cultural, ethnic, religious, gender based may present with mental health concerns in different ways.  There are some spaces that may not be safe or appropriate for individuals to express their thoughts and feelings.  I wish I could spend an entire talk on how mental health presents itself among different groups but that will have to be a talk for another day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2" name="Shape 182"/>
          <p:cNvSpPr/>
          <p:nvPr>
            <p:ph type="sldImg"/>
          </p:nvPr>
        </p:nvSpPr>
        <p:spPr>
          <a:prstGeom prst="rect">
            <a:avLst/>
          </a:prstGeom>
        </p:spPr>
        <p:txBody>
          <a:bodyPr/>
          <a:lstStyle/>
          <a:p>
            <a:pPr/>
          </a:p>
        </p:txBody>
      </p:sp>
      <p:sp>
        <p:nvSpPr>
          <p:cNvPr id="183" name="Shape 183"/>
          <p:cNvSpPr/>
          <p:nvPr>
            <p:ph type="body" sz="quarter" idx="1"/>
          </p:nvPr>
        </p:nvSpPr>
        <p:spPr>
          <a:prstGeom prst="rect">
            <a:avLst/>
          </a:prstGeom>
        </p:spPr>
        <p:txBody>
          <a:bodyPr/>
          <a:lstStyle/>
          <a:p>
            <a:pPr marL="120315" indent="-120315" defTabSz="914400">
              <a:lnSpc>
                <a:spcPct val="100000"/>
              </a:lnSpc>
              <a:spcBef>
                <a:spcPts val="400"/>
              </a:spcBef>
              <a:buSzPct val="100000"/>
              <a:buChar char="•"/>
              <a:defRPr sz="1600">
                <a:latin typeface="Arial"/>
                <a:ea typeface="Arial"/>
                <a:cs typeface="Arial"/>
                <a:sym typeface="Arial"/>
              </a:defRPr>
            </a:pPr>
            <a:r>
              <a:t>Anxiety is not something we want to get rid of!  It can be a good thing</a:t>
            </a:r>
          </a:p>
          <a:p>
            <a:pPr marL="120315" indent="-120315" defTabSz="914400">
              <a:lnSpc>
                <a:spcPct val="100000"/>
              </a:lnSpc>
              <a:spcBef>
                <a:spcPts val="400"/>
              </a:spcBef>
              <a:buSzPct val="100000"/>
              <a:buChar char="•"/>
              <a:defRPr sz="1600">
                <a:latin typeface="Arial"/>
                <a:ea typeface="Arial"/>
                <a:cs typeface="Arial"/>
                <a:sym typeface="Arial"/>
              </a:defRPr>
            </a:pPr>
            <a:r>
              <a:t>Evolution makes us want to avoid things that make us sick, hurt or scared.  If something makes us hurt enough, sick enough or scared enough, we will avoid in order to protective</a:t>
            </a:r>
          </a:p>
          <a:p>
            <a:pPr marL="120315" indent="-120315" defTabSz="914400">
              <a:lnSpc>
                <a:spcPct val="100000"/>
              </a:lnSpc>
              <a:spcBef>
                <a:spcPts val="400"/>
              </a:spcBef>
              <a:buSzPct val="100000"/>
              <a:buChar char="•"/>
              <a:defRPr sz="1600">
                <a:latin typeface="Arial"/>
                <a:ea typeface="Arial"/>
                <a:cs typeface="Arial"/>
                <a:sym typeface="Arial"/>
              </a:defRPr>
            </a:pPr>
            <a:r>
              <a:t>For example, bear or snake in the room example, food poisoning </a:t>
            </a:r>
          </a:p>
          <a:p>
            <a:pPr marL="120315" indent="-120315" defTabSz="914400">
              <a:lnSpc>
                <a:spcPct val="100000"/>
              </a:lnSpc>
              <a:spcBef>
                <a:spcPts val="400"/>
              </a:spcBef>
              <a:buSzPct val="100000"/>
              <a:buChar char="•"/>
              <a:defRPr sz="1600">
                <a:latin typeface="Arial"/>
                <a:ea typeface="Arial"/>
                <a:cs typeface="Arial"/>
                <a:sym typeface="Arial"/>
              </a:defRPr>
            </a:pPr>
          </a:p>
          <a:p>
            <a:pPr marL="120315" indent="-120315" defTabSz="914400">
              <a:lnSpc>
                <a:spcPct val="100000"/>
              </a:lnSpc>
              <a:spcBef>
                <a:spcPts val="400"/>
              </a:spcBef>
              <a:buSzPct val="100000"/>
              <a:buChar char="•"/>
              <a:defRPr sz="1600">
                <a:latin typeface="Arial"/>
                <a:ea typeface="Arial"/>
                <a:cs typeface="Arial"/>
                <a:sym typeface="Arial"/>
              </a:defRPr>
            </a:pPr>
            <a:r>
              <a:t>Although it doesn’t feel good, its functional - benefitting our ability to function appropriately</a:t>
            </a:r>
          </a:p>
          <a:p>
            <a:pPr marL="120315" indent="-120315" defTabSz="914400">
              <a:lnSpc>
                <a:spcPct val="100000"/>
              </a:lnSpc>
              <a:spcBef>
                <a:spcPts val="400"/>
              </a:spcBef>
              <a:buSzPct val="100000"/>
              <a:buChar char="•"/>
              <a:defRPr sz="1600">
                <a:latin typeface="Arial"/>
                <a:ea typeface="Arial"/>
                <a:cs typeface="Arial"/>
                <a:sym typeface="Arial"/>
              </a:defRPr>
            </a:pPr>
            <a:r>
              <a:t>If an alarm is going off at the right time in order to keep us safe, Its doing it job! Its when it goes off when there is no threat, it becomes a problem</a:t>
            </a:r>
          </a:p>
          <a:p>
            <a:pPr marL="120315" indent="-120315" defTabSz="914400">
              <a:lnSpc>
                <a:spcPct val="100000"/>
              </a:lnSpc>
              <a:spcBef>
                <a:spcPts val="400"/>
              </a:spcBef>
              <a:buSzPct val="100000"/>
              <a:buChar char="•"/>
              <a:defRPr sz="1600">
                <a:latin typeface="Arial"/>
                <a:ea typeface="Arial"/>
                <a:cs typeface="Arial"/>
                <a:sym typeface="Arial"/>
              </a:defRPr>
            </a:pPr>
          </a:p>
          <a:p>
            <a:pPr marL="120315" indent="-120315" defTabSz="914400">
              <a:lnSpc>
                <a:spcPct val="100000"/>
              </a:lnSpc>
              <a:spcBef>
                <a:spcPts val="400"/>
              </a:spcBef>
              <a:buSzPct val="100000"/>
              <a:buChar char="•"/>
              <a:defRPr sz="1600">
                <a:latin typeface="Arial"/>
                <a:ea typeface="Arial"/>
                <a:cs typeface="Arial"/>
                <a:sym typeface="Arial"/>
              </a:defRPr>
            </a:pPr>
            <a:r>
              <a:t>Disordered anxiety - not the intensity of it but its the lack of proportionality of the anxiety to the threat itself.</a:t>
            </a:r>
          </a:p>
          <a:p>
            <a:pPr marL="120315" indent="-120315" defTabSz="914400">
              <a:lnSpc>
                <a:spcPct val="100000"/>
              </a:lnSpc>
              <a:spcBef>
                <a:spcPts val="400"/>
              </a:spcBef>
              <a:buSzPct val="100000"/>
              <a:buChar char="•"/>
              <a:defRPr sz="1600">
                <a:latin typeface="Arial"/>
                <a:ea typeface="Arial"/>
                <a:cs typeface="Arial"/>
                <a:sym typeface="Arial"/>
              </a:defRPr>
            </a:pPr>
            <a:r>
              <a:t>Fire alarm - going back to the idea of an alarm going off at the right time for the right reason, if the fire alarm is going off because someone burned some toast, it is out of proportion to the threat itself, But if its going off because the house is on fire, its functional.</a:t>
            </a:r>
          </a:p>
          <a:p>
            <a:pPr marL="120315" indent="-120315" defTabSz="914400">
              <a:lnSpc>
                <a:spcPct val="100000"/>
              </a:lnSpc>
              <a:spcBef>
                <a:spcPts val="400"/>
              </a:spcBef>
              <a:buSzPct val="100000"/>
              <a:buChar char="•"/>
              <a:defRPr sz="1600">
                <a:latin typeface="Arial"/>
                <a:ea typeface="Arial"/>
                <a:cs typeface="Arial"/>
                <a:sym typeface="Arial"/>
              </a:defRPr>
            </a:pPr>
            <a:r>
              <a:t>Sometimes our internal alarm systems go off when the threat is not in proportion to the feeling we are having.  Part of anxiety work is learning to reappraise our symptoms and our experience so that it is more in line with the situation</a:t>
            </a:r>
          </a:p>
          <a:p>
            <a:pPr defTabSz="914400">
              <a:lnSpc>
                <a:spcPct val="100000"/>
              </a:lnSpc>
              <a:spcBef>
                <a:spcPts val="400"/>
              </a:spcBef>
              <a:defRPr sz="1600">
                <a:latin typeface="Arial"/>
                <a:ea typeface="Arial"/>
                <a:cs typeface="Arial"/>
                <a:sym typeface="Arial"/>
              </a:defRPr>
            </a:pPr>
          </a:p>
          <a:p>
            <a:pPr marL="120315" indent="-120315" defTabSz="914400">
              <a:lnSpc>
                <a:spcPct val="100000"/>
              </a:lnSpc>
              <a:spcBef>
                <a:spcPts val="400"/>
              </a:spcBef>
              <a:buSzPct val="100000"/>
              <a:buChar char="•"/>
              <a:defRPr sz="1600">
                <a:latin typeface="Arial"/>
                <a:ea typeface="Arial"/>
                <a:cs typeface="Arial"/>
                <a:sym typeface="Arial"/>
              </a:defRPr>
            </a:pPr>
            <a:r>
              <a:t>LAST BULLET - disordered anxiety leads to unnecessary avoidance.  AVOIDANCE MAINTAINS ANXIETY.  Treating anxiety is all about decreasing avoidance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8" name="Shape 188"/>
          <p:cNvSpPr/>
          <p:nvPr>
            <p:ph type="sldImg"/>
          </p:nvPr>
        </p:nvSpPr>
        <p:spPr>
          <a:prstGeom prst="rect">
            <a:avLst/>
          </a:prstGeom>
        </p:spPr>
        <p:txBody>
          <a:bodyPr/>
          <a:lstStyle/>
          <a:p>
            <a:pPr/>
          </a:p>
        </p:txBody>
      </p:sp>
      <p:sp>
        <p:nvSpPr>
          <p:cNvPr id="189" name="Shape 189"/>
          <p:cNvSpPr/>
          <p:nvPr>
            <p:ph type="body" sz="quarter" idx="1"/>
          </p:nvPr>
        </p:nvSpPr>
        <p:spPr>
          <a:prstGeom prst="rect">
            <a:avLst/>
          </a:prstGeom>
        </p:spPr>
        <p:txBody>
          <a:bodyPr/>
          <a:lstStyle/>
          <a:p>
            <a:pPr marL="120315" indent="-120315" defTabSz="914400">
              <a:lnSpc>
                <a:spcPct val="100000"/>
              </a:lnSpc>
              <a:spcBef>
                <a:spcPts val="400"/>
              </a:spcBef>
              <a:buSzPct val="100000"/>
              <a:buChar char="•"/>
              <a:defRPr sz="1600">
                <a:latin typeface="Arial"/>
                <a:ea typeface="Arial"/>
                <a:cs typeface="Arial"/>
                <a:sym typeface="Arial"/>
              </a:defRPr>
            </a:pPr>
            <a:r>
              <a:t>Lets talk about anxiety in the COVID era - how’s its different and what it looks like now </a:t>
            </a:r>
          </a:p>
          <a:p>
            <a:pPr marL="120315" indent="-120315" defTabSz="914400">
              <a:lnSpc>
                <a:spcPct val="100000"/>
              </a:lnSpc>
              <a:spcBef>
                <a:spcPts val="400"/>
              </a:spcBef>
              <a:buSzPct val="100000"/>
              <a:buChar char="•"/>
              <a:defRPr sz="1600">
                <a:latin typeface="Arial"/>
                <a:ea typeface="Arial"/>
                <a:cs typeface="Arial"/>
                <a:sym typeface="Arial"/>
              </a:defRPr>
            </a:pPr>
            <a:r>
              <a:t>All OF THESE THINGS ALL MAINTAIN ANXIETY)</a:t>
            </a:r>
          </a:p>
          <a:p>
            <a:pPr marL="120315" indent="-120315" defTabSz="914400">
              <a:lnSpc>
                <a:spcPct val="100000"/>
              </a:lnSpc>
              <a:spcBef>
                <a:spcPts val="400"/>
              </a:spcBef>
              <a:buSzPct val="100000"/>
              <a:buChar char="•"/>
              <a:defRPr sz="1600">
                <a:latin typeface="Arial"/>
                <a:ea typeface="Arial"/>
                <a:cs typeface="Arial"/>
                <a:sym typeface="Arial"/>
              </a:defRPr>
            </a:pPr>
          </a:p>
          <a:p>
            <a:pPr marL="120315" indent="-120315" defTabSz="914400">
              <a:lnSpc>
                <a:spcPct val="100000"/>
              </a:lnSpc>
              <a:spcBef>
                <a:spcPts val="400"/>
              </a:spcBef>
              <a:buSzPct val="100000"/>
              <a:buChar char="•"/>
              <a:defRPr sz="1600">
                <a:latin typeface="Arial"/>
                <a:ea typeface="Arial"/>
                <a:cs typeface="Arial"/>
                <a:sym typeface="Arial"/>
              </a:defRPr>
            </a:pPr>
            <a:r>
              <a:t>Covid specifically - Avoidance of contamination here is functional - its keeping us safe.  But the catch is to an extent.  Some avoidance is not functional and is just maintaining anxiety </a:t>
            </a:r>
          </a:p>
          <a:p>
            <a:pPr marL="120315" indent="-120315" defTabSz="914400">
              <a:lnSpc>
                <a:spcPct val="100000"/>
              </a:lnSpc>
              <a:spcBef>
                <a:spcPts val="400"/>
              </a:spcBef>
              <a:buSzPct val="100000"/>
              <a:buChar char="•"/>
              <a:defRPr sz="1600">
                <a:latin typeface="Arial"/>
                <a:ea typeface="Arial"/>
                <a:cs typeface="Arial"/>
                <a:sym typeface="Arial"/>
              </a:defRPr>
            </a:pPr>
          </a:p>
          <a:p>
            <a:pPr marL="120315" indent="-120315" defTabSz="914400">
              <a:lnSpc>
                <a:spcPct val="100000"/>
              </a:lnSpc>
              <a:spcBef>
                <a:spcPts val="400"/>
              </a:spcBef>
              <a:buSzPct val="100000"/>
              <a:buChar char="•"/>
              <a:defRPr sz="1600">
                <a:latin typeface="Arial"/>
                <a:ea typeface="Arial"/>
                <a:cs typeface="Arial"/>
                <a:sym typeface="Arial"/>
              </a:defRPr>
            </a:pPr>
            <a:r>
              <a:t>There are a lot of reality based fears - some younger kids might not be aware but they can pick up on cues.  Things that parents are doing differently, things in the home environment that are different</a:t>
            </a:r>
          </a:p>
          <a:p>
            <a:pPr marL="120315" indent="-120315" defTabSz="914400">
              <a:lnSpc>
                <a:spcPct val="100000"/>
              </a:lnSpc>
              <a:spcBef>
                <a:spcPts val="400"/>
              </a:spcBef>
              <a:buSzPct val="100000"/>
              <a:buChar char="•"/>
              <a:defRPr sz="1600">
                <a:latin typeface="Arial"/>
                <a:ea typeface="Arial"/>
                <a:cs typeface="Arial"/>
                <a:sym typeface="Arial"/>
              </a:defRPr>
            </a:pPr>
          </a:p>
          <a:p>
            <a:pPr marL="120315" indent="-120315" defTabSz="914400">
              <a:lnSpc>
                <a:spcPct val="100000"/>
              </a:lnSpc>
              <a:spcBef>
                <a:spcPts val="400"/>
              </a:spcBef>
              <a:buSzPct val="100000"/>
              <a:buChar char="•"/>
              <a:defRPr sz="1600">
                <a:latin typeface="Arial"/>
                <a:ea typeface="Arial"/>
                <a:cs typeface="Arial"/>
                <a:sym typeface="Arial"/>
              </a:defRPr>
            </a:pPr>
            <a:r>
              <a:t>There is a lot of uncertainty and unpredictability in the world right now - people, especially young people thrive with routine, predictability, structure, familiarity - so much in life is uncertain both at home and in the environment  AND we know that humans are extremely adaptable to new experiences - If you’ve ever been to Niagara Falls or anything like that, you can adjust to the nice rush of the waves.  Even though its a lot, its constant</a:t>
            </a:r>
          </a:p>
          <a:p>
            <a:pPr marL="120315" indent="-120315" defTabSz="914400">
              <a:lnSpc>
                <a:spcPct val="100000"/>
              </a:lnSpc>
              <a:spcBef>
                <a:spcPts val="400"/>
              </a:spcBef>
              <a:buSzPct val="100000"/>
              <a:buChar char="•"/>
              <a:defRPr sz="1600">
                <a:latin typeface="Arial"/>
                <a:ea typeface="Arial"/>
                <a:cs typeface="Arial"/>
                <a:sym typeface="Arial"/>
              </a:defRPr>
            </a:pPr>
            <a:r>
              <a:t>If the faucet is dripping - its harder for us to adjust because its variable.  We can’t get used to intermittently changing stimuli (ongoing disruptions will prevent adaptations from taking hold and letting this become the new normal.</a:t>
            </a:r>
          </a:p>
          <a:p>
            <a:pPr marL="120315" indent="-120315" defTabSz="914400">
              <a:lnSpc>
                <a:spcPct val="100000"/>
              </a:lnSpc>
              <a:spcBef>
                <a:spcPts val="400"/>
              </a:spcBef>
              <a:buSzPct val="100000"/>
              <a:buChar char="•"/>
              <a:defRPr sz="1600">
                <a:latin typeface="Arial"/>
                <a:ea typeface="Arial"/>
                <a:cs typeface="Arial"/>
                <a:sym typeface="Arial"/>
              </a:defRPr>
            </a:pPr>
          </a:p>
          <a:p>
            <a:pPr marL="120315" indent="-120315" defTabSz="914400">
              <a:lnSpc>
                <a:spcPct val="100000"/>
              </a:lnSpc>
              <a:spcBef>
                <a:spcPts val="400"/>
              </a:spcBef>
              <a:buSzPct val="100000"/>
              <a:buChar char="•"/>
              <a:defRPr sz="1600">
                <a:latin typeface="Arial"/>
                <a:ea typeface="Arial"/>
                <a:cs typeface="Arial"/>
                <a:sym typeface="Arial"/>
              </a:defRPr>
            </a:pPr>
            <a:r>
              <a:t>Ongoing disruptions - people getting exposed, substitutes, household disruptions on zoom calls, dog, siblings, young babies, school changes, sports being canceled etc. </a:t>
            </a:r>
          </a:p>
          <a:p>
            <a:pPr marL="120315" indent="-120315" defTabSz="914400">
              <a:lnSpc>
                <a:spcPct val="100000"/>
              </a:lnSpc>
              <a:spcBef>
                <a:spcPts val="400"/>
              </a:spcBef>
              <a:buSzPct val="100000"/>
              <a:buChar char="•"/>
              <a:defRPr sz="1600">
                <a:latin typeface="Arial"/>
                <a:ea typeface="Arial"/>
                <a:cs typeface="Arial"/>
                <a:sym typeface="Arial"/>
              </a:defRPr>
            </a:pPr>
          </a:p>
          <a:p>
            <a:pPr marL="120315" indent="-120315" defTabSz="914400">
              <a:lnSpc>
                <a:spcPct val="100000"/>
              </a:lnSpc>
              <a:spcBef>
                <a:spcPts val="400"/>
              </a:spcBef>
              <a:buSzPct val="100000"/>
              <a:buChar char="•"/>
              <a:defRPr sz="1600">
                <a:latin typeface="Arial"/>
                <a:ea typeface="Arial"/>
                <a:cs typeface="Arial"/>
                <a:sym typeface="Arial"/>
              </a:defRPr>
            </a:pPr>
            <a:r>
              <a:t>Trauma - kids hearing/seeing friends getting sick, grandparents and family members dying - no structures in place to properly handle the grief </a:t>
            </a:r>
          </a:p>
          <a:p>
            <a:pPr marL="120315" indent="-120315" defTabSz="914400">
              <a:lnSpc>
                <a:spcPct val="100000"/>
              </a:lnSpc>
              <a:spcBef>
                <a:spcPts val="400"/>
              </a:spcBef>
              <a:buSzPct val="100000"/>
              <a:buChar char="•"/>
              <a:defRPr sz="1600">
                <a:latin typeface="Arial"/>
                <a:ea typeface="Arial"/>
                <a:cs typeface="Arial"/>
                <a:sym typeface="Arial"/>
              </a:defRPr>
            </a:pPr>
          </a:p>
          <a:p>
            <a:pPr marL="120315" indent="-120315" defTabSz="914400">
              <a:lnSpc>
                <a:spcPct val="100000"/>
              </a:lnSpc>
              <a:spcBef>
                <a:spcPts val="400"/>
              </a:spcBef>
              <a:buSzPct val="100000"/>
              <a:buChar char="•"/>
              <a:defRPr sz="1600">
                <a:latin typeface="Arial"/>
                <a:ea typeface="Arial"/>
                <a:cs typeface="Arial"/>
                <a:sym typeface="Arial"/>
              </a:defRPr>
            </a:pPr>
            <a:r>
              <a:t>How online school served as maintaining avoidance  - Allowed people to stay away from the things that made them feel anxious.  </a:t>
            </a:r>
          </a:p>
          <a:p>
            <a:pPr marL="120315" indent="-120315" defTabSz="914400">
              <a:lnSpc>
                <a:spcPct val="100000"/>
              </a:lnSpc>
              <a:spcBef>
                <a:spcPts val="400"/>
              </a:spcBef>
              <a:buSzPct val="100000"/>
              <a:buChar char="•"/>
              <a:defRPr sz="1600">
                <a:latin typeface="Arial"/>
                <a:ea typeface="Arial"/>
                <a:cs typeface="Arial"/>
                <a:sym typeface="Arial"/>
              </a:defRPr>
            </a:pPr>
          </a:p>
          <a:p>
            <a:pPr marL="120315" indent="-120315" defTabSz="914400">
              <a:lnSpc>
                <a:spcPct val="100000"/>
              </a:lnSpc>
              <a:spcBef>
                <a:spcPts val="400"/>
              </a:spcBef>
              <a:buSzPct val="100000"/>
              <a:buChar char="•"/>
              <a:defRPr sz="1600">
                <a:latin typeface="Arial"/>
                <a:ea typeface="Arial"/>
                <a:cs typeface="Arial"/>
                <a:sym typeface="Arial"/>
              </a:defRPr>
            </a:pPr>
            <a:r>
              <a:t>IT IS IMPORTANT TO BE Building up non-avoidant coping skills - really important to keep kids in school or work and not letting anxiety win.  </a:t>
            </a:r>
          </a:p>
          <a:p>
            <a:pPr marL="120315" indent="-120315" defTabSz="914400">
              <a:lnSpc>
                <a:spcPct val="100000"/>
              </a:lnSpc>
              <a:spcBef>
                <a:spcPts val="400"/>
              </a:spcBef>
              <a:buSzPct val="100000"/>
              <a:buChar char="•"/>
              <a:defRPr sz="1600">
                <a:latin typeface="Arial"/>
                <a:ea typeface="Arial"/>
                <a:cs typeface="Arial"/>
                <a:sym typeface="Arial"/>
              </a:defRPr>
            </a:pPr>
            <a:r>
              <a:t>Remember, unless there is a real threat, anxiety is not something to be scared of and we need to work hard to fight that avoidance.  if avoiding school just because of anxiety alone, the goal needs to be getting them back in school/work</a:t>
            </a:r>
          </a:p>
          <a:p>
            <a:pPr marL="120315" indent="-120315" defTabSz="914400">
              <a:lnSpc>
                <a:spcPct val="100000"/>
              </a:lnSpc>
              <a:spcBef>
                <a:spcPts val="400"/>
              </a:spcBef>
              <a:buSzPct val="100000"/>
              <a:buChar char="•"/>
              <a:defRPr sz="1600">
                <a:latin typeface="Arial"/>
                <a:ea typeface="Arial"/>
                <a:cs typeface="Arial"/>
                <a:sym typeface="Arial"/>
              </a:defRPr>
            </a:pPr>
            <a:r>
              <a:t>One people start avoiding, it will be become reinforced by their escape of discomfort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4" name="Shape 194"/>
          <p:cNvSpPr/>
          <p:nvPr>
            <p:ph type="sldImg"/>
          </p:nvPr>
        </p:nvSpPr>
        <p:spPr>
          <a:prstGeom prst="rect">
            <a:avLst/>
          </a:prstGeom>
        </p:spPr>
        <p:txBody>
          <a:bodyPr/>
          <a:lstStyle/>
          <a:p>
            <a:pPr/>
          </a:p>
        </p:txBody>
      </p:sp>
      <p:sp>
        <p:nvSpPr>
          <p:cNvPr id="195" name="Shape 195"/>
          <p:cNvSpPr/>
          <p:nvPr>
            <p:ph type="body" sz="quarter" idx="1"/>
          </p:nvPr>
        </p:nvSpPr>
        <p:spPr>
          <a:prstGeom prst="rect">
            <a:avLst/>
          </a:prstGeom>
        </p:spPr>
        <p:txBody>
          <a:bodyPr/>
          <a:lstStyle/>
          <a:p>
            <a:pPr marL="120315" indent="-120315" defTabSz="914400">
              <a:lnSpc>
                <a:spcPct val="100000"/>
              </a:lnSpc>
              <a:spcBef>
                <a:spcPts val="400"/>
              </a:spcBef>
              <a:buSzPct val="100000"/>
              <a:buChar char="•"/>
              <a:defRPr sz="1600">
                <a:latin typeface="Arial"/>
                <a:ea typeface="Arial"/>
                <a:cs typeface="Arial"/>
                <a:sym typeface="Arial"/>
              </a:defRPr>
            </a:pPr>
            <a:r>
              <a:t>Lets talk about the 3c’s to fighting anxiety - Continuity, Connectivity, Creativity </a:t>
            </a:r>
          </a:p>
          <a:p>
            <a:pPr marL="120315" indent="-120315" defTabSz="914400">
              <a:lnSpc>
                <a:spcPct val="100000"/>
              </a:lnSpc>
              <a:spcBef>
                <a:spcPts val="400"/>
              </a:spcBef>
              <a:buSzPct val="100000"/>
              <a:buChar char="•"/>
              <a:defRPr sz="1600">
                <a:latin typeface="Arial"/>
                <a:ea typeface="Arial"/>
                <a:cs typeface="Arial"/>
                <a:sym typeface="Arial"/>
              </a:defRPr>
            </a:pPr>
            <a:r>
              <a:t>Keep as much continuity as possible - same wake, bed, meal times, activities </a:t>
            </a:r>
          </a:p>
          <a:p>
            <a:pPr marL="120315" indent="-120315" defTabSz="914400">
              <a:lnSpc>
                <a:spcPct val="100000"/>
              </a:lnSpc>
              <a:spcBef>
                <a:spcPts val="400"/>
              </a:spcBef>
              <a:buSzPct val="100000"/>
              <a:buChar char="•"/>
              <a:defRPr sz="1600">
                <a:latin typeface="Arial"/>
                <a:ea typeface="Arial"/>
                <a:cs typeface="Arial"/>
                <a:sym typeface="Arial"/>
              </a:defRPr>
            </a:pPr>
            <a:r>
              <a:t>As important is it to have that continuity, it should include some non-school activities as well; change of scenery, activity levels at scheduled time (brain breaks, wiggle time, recess).  </a:t>
            </a:r>
          </a:p>
          <a:p>
            <a:pPr marL="120315" indent="-120315" defTabSz="914400">
              <a:lnSpc>
                <a:spcPct val="100000"/>
              </a:lnSpc>
              <a:spcBef>
                <a:spcPts val="400"/>
              </a:spcBef>
              <a:buSzPct val="100000"/>
              <a:buChar char="•"/>
              <a:defRPr sz="1600">
                <a:latin typeface="Arial"/>
                <a:ea typeface="Arial"/>
                <a:cs typeface="Arial"/>
                <a:sym typeface="Arial"/>
              </a:defRPr>
            </a:pPr>
          </a:p>
          <a:p>
            <a:pPr marL="120315" indent="-120315" defTabSz="914400">
              <a:lnSpc>
                <a:spcPct val="100000"/>
              </a:lnSpc>
              <a:spcBef>
                <a:spcPts val="400"/>
              </a:spcBef>
              <a:buSzPct val="100000"/>
              <a:buChar char="•"/>
              <a:defRPr sz="1600">
                <a:latin typeface="Arial"/>
                <a:ea typeface="Arial"/>
                <a:cs typeface="Arial"/>
                <a:sym typeface="Arial"/>
              </a:defRPr>
            </a:pPr>
            <a:r>
              <a:t>Connectivity - there has never been a greater need for it when a time where it is incredibly difficult.  Facilitate connectivity in SAFE ways.  Zoom, social distance meetings for slightly older kids, practice mask wearing.</a:t>
            </a:r>
          </a:p>
          <a:p>
            <a:pPr marL="120315" indent="-120315" defTabSz="914400">
              <a:lnSpc>
                <a:spcPct val="100000"/>
              </a:lnSpc>
              <a:spcBef>
                <a:spcPts val="400"/>
              </a:spcBef>
              <a:buSzPct val="100000"/>
              <a:buChar char="•"/>
              <a:defRPr sz="1600">
                <a:latin typeface="Arial"/>
                <a:ea typeface="Arial"/>
                <a:cs typeface="Arial"/>
                <a:sym typeface="Arial"/>
              </a:defRPr>
            </a:pPr>
          </a:p>
          <a:p>
            <a:pPr marL="120315" indent="-120315" defTabSz="914400">
              <a:lnSpc>
                <a:spcPct val="100000"/>
              </a:lnSpc>
              <a:spcBef>
                <a:spcPts val="400"/>
              </a:spcBef>
              <a:buSzPct val="100000"/>
              <a:buChar char="•"/>
              <a:defRPr sz="1600">
                <a:latin typeface="Arial"/>
                <a:ea typeface="Arial"/>
                <a:cs typeface="Arial"/>
                <a:sym typeface="Arial"/>
              </a:defRPr>
            </a:pPr>
            <a:r>
              <a:t>So important to make all of this fun - especially for the younger kidsIt makes it non-threatening and inviting to kids</a:t>
            </a:r>
          </a:p>
          <a:p>
            <a:pPr marL="120315" indent="-120315" defTabSz="914400">
              <a:lnSpc>
                <a:spcPct val="100000"/>
              </a:lnSpc>
              <a:spcBef>
                <a:spcPts val="400"/>
              </a:spcBef>
              <a:buSzPct val="100000"/>
              <a:buChar char="•"/>
              <a:defRPr sz="1600">
                <a:latin typeface="Arial"/>
                <a:ea typeface="Arial"/>
                <a:cs typeface="Arial"/>
                <a:sym typeface="Arial"/>
              </a:defRPr>
            </a:pPr>
          </a:p>
          <a:p>
            <a:pPr marL="120315" indent="-120315" defTabSz="914400">
              <a:lnSpc>
                <a:spcPct val="100000"/>
              </a:lnSpc>
              <a:spcBef>
                <a:spcPts val="400"/>
              </a:spcBef>
              <a:buSzPct val="100000"/>
              <a:buChar char="•"/>
              <a:defRPr sz="1600">
                <a:latin typeface="Arial"/>
                <a:ea typeface="Arial"/>
                <a:cs typeface="Arial"/>
                <a:sym typeface="Arial"/>
              </a:defRPr>
            </a:pPr>
            <a:r>
              <a:t>Creativity - need an outlet, whether its an actual art project or another form of expression, writing, drawing, photography, dance, song, movement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0" name="Shape 200"/>
          <p:cNvSpPr/>
          <p:nvPr>
            <p:ph type="sldImg"/>
          </p:nvPr>
        </p:nvSpPr>
        <p:spPr>
          <a:prstGeom prst="rect">
            <a:avLst/>
          </a:prstGeom>
        </p:spPr>
        <p:txBody>
          <a:bodyPr/>
          <a:lstStyle/>
          <a:p>
            <a:pPr/>
          </a:p>
        </p:txBody>
      </p:sp>
      <p:sp>
        <p:nvSpPr>
          <p:cNvPr id="201" name="Shape 201"/>
          <p:cNvSpPr/>
          <p:nvPr>
            <p:ph type="body" sz="quarter" idx="1"/>
          </p:nvPr>
        </p:nvSpPr>
        <p:spPr>
          <a:prstGeom prst="rect">
            <a:avLst/>
          </a:prstGeom>
        </p:spPr>
        <p:txBody>
          <a:bodyPr/>
          <a:lstStyle/>
          <a:p>
            <a:pPr marL="120315" indent="-120315" defTabSz="914400">
              <a:lnSpc>
                <a:spcPct val="100000"/>
              </a:lnSpc>
              <a:spcBef>
                <a:spcPts val="400"/>
              </a:spcBef>
              <a:buSzPct val="100000"/>
              <a:buChar char="•"/>
              <a:defRPr sz="1600">
                <a:latin typeface="Arial"/>
                <a:ea typeface="Arial"/>
                <a:cs typeface="Arial"/>
                <a:sym typeface="Arial"/>
              </a:defRPr>
            </a:pPr>
            <a:r>
              <a:t>Want to teach kids that they can be brave and scared at the same time. </a:t>
            </a:r>
          </a:p>
          <a:p>
            <a:pPr marL="120315" indent="-120315" defTabSz="914400">
              <a:lnSpc>
                <a:spcPct val="100000"/>
              </a:lnSpc>
              <a:spcBef>
                <a:spcPts val="400"/>
              </a:spcBef>
              <a:buSzPct val="100000"/>
              <a:buChar char="•"/>
              <a:defRPr sz="1600">
                <a:latin typeface="Arial"/>
                <a:ea typeface="Arial"/>
                <a:cs typeface="Arial"/>
                <a:sym typeface="Arial"/>
              </a:defRPr>
            </a:pPr>
            <a:r>
              <a:t>If you remember one thing its that saying </a:t>
            </a:r>
            <a:r>
              <a:rPr b="1" u="sng"/>
              <a:t>“I can be brave and scared at the same time.”</a:t>
            </a:r>
            <a:r>
              <a:t> put it on a water bottle, bumper sticker, anything! Its a message that needs to be drilled in</a:t>
            </a:r>
          </a:p>
          <a:p>
            <a:pPr marL="120315" indent="-120315" defTabSz="914400">
              <a:lnSpc>
                <a:spcPct val="100000"/>
              </a:lnSpc>
              <a:spcBef>
                <a:spcPts val="400"/>
              </a:spcBef>
              <a:buSzPct val="100000"/>
              <a:buChar char="•"/>
              <a:defRPr sz="1600">
                <a:latin typeface="Arial"/>
                <a:ea typeface="Arial"/>
                <a:cs typeface="Arial"/>
                <a:sym typeface="Arial"/>
              </a:defRPr>
            </a:pPr>
            <a:r>
              <a:t>People can be scared and brave at the same time - want them to know that they can do this!!!! </a:t>
            </a:r>
          </a:p>
          <a:p>
            <a:pPr marL="120315" indent="-120315" defTabSz="914400">
              <a:lnSpc>
                <a:spcPct val="100000"/>
              </a:lnSpc>
              <a:spcBef>
                <a:spcPts val="400"/>
              </a:spcBef>
              <a:buSzPct val="100000"/>
              <a:buChar char="•"/>
              <a:defRPr sz="1600">
                <a:latin typeface="Arial"/>
                <a:ea typeface="Arial"/>
                <a:cs typeface="Arial"/>
                <a:sym typeface="Arial"/>
              </a:defRPr>
            </a:pPr>
            <a:r>
              <a:t>A lot of kids say “i can’t because I am scared”.  This reframe can help change that internal ticker tape that’s running through their brain.  This is all about the power of the AND.  </a:t>
            </a:r>
          </a:p>
          <a:p>
            <a:pPr marL="120315" indent="-120315" defTabSz="914400">
              <a:lnSpc>
                <a:spcPct val="100000"/>
              </a:lnSpc>
              <a:spcBef>
                <a:spcPts val="400"/>
              </a:spcBef>
              <a:buSzPct val="100000"/>
              <a:buChar char="•"/>
              <a:defRPr sz="1600">
                <a:latin typeface="Arial"/>
                <a:ea typeface="Arial"/>
                <a:cs typeface="Arial"/>
                <a:sym typeface="Arial"/>
              </a:defRPr>
            </a:pPr>
          </a:p>
          <a:p>
            <a:pPr marL="120315" indent="-120315" defTabSz="914400">
              <a:lnSpc>
                <a:spcPct val="100000"/>
              </a:lnSpc>
              <a:spcBef>
                <a:spcPts val="400"/>
              </a:spcBef>
              <a:buSzPct val="100000"/>
              <a:buChar char="•"/>
              <a:defRPr sz="1600">
                <a:latin typeface="Arial"/>
                <a:ea typeface="Arial"/>
                <a:cs typeface="Arial"/>
                <a:sym typeface="Arial"/>
              </a:defRPr>
            </a:pPr>
            <a:r>
              <a:t>Kids are super super resilient. Resiliency is defined as </a:t>
            </a:r>
            <a:r>
              <a:rPr b="1" u="sng"/>
              <a:t>the process of adapting well in the face of adversity, trauma, tragedy, threats, or significant sources of stress</a:t>
            </a:r>
            <a:endParaRPr b="1" u="sng"/>
          </a:p>
          <a:p>
            <a:pPr marL="120315" indent="-120315" defTabSz="914400">
              <a:lnSpc>
                <a:spcPct val="100000"/>
              </a:lnSpc>
              <a:spcBef>
                <a:spcPts val="400"/>
              </a:spcBef>
              <a:buSzPct val="100000"/>
              <a:buChar char="•"/>
              <a:defRPr sz="1600">
                <a:latin typeface="Arial"/>
                <a:ea typeface="Arial"/>
                <a:cs typeface="Arial"/>
                <a:sym typeface="Arial"/>
              </a:defRPr>
            </a:pPr>
            <a:r>
              <a:t>Kids to really really well after natural disasters. 3/4 of kids show NO mental distress after big events</a:t>
            </a:r>
          </a:p>
          <a:p>
            <a:pPr marL="120315" indent="-120315" defTabSz="914400">
              <a:lnSpc>
                <a:spcPct val="100000"/>
              </a:lnSpc>
              <a:spcBef>
                <a:spcPts val="400"/>
              </a:spcBef>
              <a:buSzPct val="100000"/>
              <a:buChar char="•"/>
              <a:defRPr sz="1600">
                <a:latin typeface="Arial"/>
                <a:ea typeface="Arial"/>
                <a:cs typeface="Arial"/>
                <a:sym typeface="Arial"/>
              </a:defRPr>
            </a:pPr>
            <a:r>
              <a:t>APA has great resources on resilience - google Road to Resilience APA </a:t>
            </a:r>
          </a:p>
          <a:p>
            <a:pPr marL="120315" indent="-120315" defTabSz="914400">
              <a:lnSpc>
                <a:spcPct val="100000"/>
              </a:lnSpc>
              <a:spcBef>
                <a:spcPts val="400"/>
              </a:spcBef>
              <a:buSzPct val="100000"/>
              <a:buChar char="•"/>
              <a:defRPr sz="1600">
                <a:latin typeface="Arial"/>
                <a:ea typeface="Arial"/>
                <a:cs typeface="Arial"/>
                <a:sym typeface="Arial"/>
              </a:defRPr>
            </a:pPr>
            <a:r>
              <a:t>Having structure, fostering connections, taking breaks, modeling self-care, acceptance of change all help with that</a:t>
            </a:r>
          </a:p>
          <a:p>
            <a:pPr marL="120315" indent="-120315" defTabSz="914400">
              <a:lnSpc>
                <a:spcPct val="100000"/>
              </a:lnSpc>
              <a:spcBef>
                <a:spcPts val="400"/>
              </a:spcBef>
              <a:buSzPct val="100000"/>
              <a:buChar char="•"/>
              <a:defRPr sz="1600">
                <a:latin typeface="Arial"/>
                <a:ea typeface="Arial"/>
                <a:cs typeface="Arial"/>
                <a:sym typeface="Arial"/>
              </a:defRPr>
            </a:pPr>
          </a:p>
          <a:p>
            <a:pPr marL="120315" indent="-120315" defTabSz="914400">
              <a:lnSpc>
                <a:spcPct val="100000"/>
              </a:lnSpc>
              <a:spcBef>
                <a:spcPts val="400"/>
              </a:spcBef>
              <a:buSzPct val="100000"/>
              <a:buChar char="•"/>
              <a:defRPr sz="1600">
                <a:latin typeface="Arial"/>
                <a:ea typeface="Arial"/>
                <a:cs typeface="Arial"/>
                <a:sym typeface="Arial"/>
              </a:defRPr>
            </a:pPr>
            <a:r>
              <a:t>Teaching kids optimism - optimism is something that can be learned, important to teach them how to look at the glass half full, not empty </a:t>
            </a:r>
          </a:p>
          <a:p>
            <a:pPr marL="120315" indent="-120315" defTabSz="914400">
              <a:lnSpc>
                <a:spcPct val="100000"/>
              </a:lnSpc>
              <a:spcBef>
                <a:spcPts val="400"/>
              </a:spcBef>
              <a:buSzPct val="100000"/>
              <a:buChar char="•"/>
              <a:defRPr sz="1600">
                <a:latin typeface="Arial"/>
                <a:ea typeface="Arial"/>
                <a:cs typeface="Arial"/>
                <a:sym typeface="Arial"/>
              </a:defRPr>
            </a:pPr>
            <a:r>
              <a:t>Optimism</a:t>
            </a:r>
          </a:p>
          <a:p>
            <a:pPr marL="120315" indent="-120315" defTabSz="914400">
              <a:lnSpc>
                <a:spcPct val="100000"/>
              </a:lnSpc>
              <a:spcBef>
                <a:spcPts val="400"/>
              </a:spcBef>
              <a:buSzPct val="100000"/>
              <a:buChar char="•"/>
              <a:defRPr sz="1600">
                <a:latin typeface="Arial"/>
                <a:ea typeface="Arial"/>
                <a:cs typeface="Arial"/>
                <a:sym typeface="Arial"/>
              </a:defRPr>
            </a:pPr>
            <a:r>
              <a:t>-achieve more</a:t>
            </a:r>
          </a:p>
          <a:p>
            <a:pPr marL="120315" indent="-120315" defTabSz="914400">
              <a:lnSpc>
                <a:spcPct val="100000"/>
              </a:lnSpc>
              <a:spcBef>
                <a:spcPts val="400"/>
              </a:spcBef>
              <a:buSzPct val="100000"/>
              <a:buChar char="•"/>
              <a:defRPr sz="1600">
                <a:latin typeface="Arial"/>
                <a:ea typeface="Arial"/>
                <a:cs typeface="Arial"/>
                <a:sym typeface="Arial"/>
              </a:defRPr>
            </a:pPr>
            <a:r>
              <a:t>-better health outcomes</a:t>
            </a:r>
          </a:p>
          <a:p>
            <a:pPr marL="120315" indent="-120315" defTabSz="914400">
              <a:lnSpc>
                <a:spcPct val="100000"/>
              </a:lnSpc>
              <a:spcBef>
                <a:spcPts val="400"/>
              </a:spcBef>
              <a:buSzPct val="100000"/>
              <a:buChar char="•"/>
              <a:defRPr sz="1600">
                <a:latin typeface="Arial"/>
                <a:ea typeface="Arial"/>
                <a:cs typeface="Arial"/>
                <a:sym typeface="Arial"/>
              </a:defRPr>
            </a:pPr>
            <a:r>
              <a:t>-more enjoyable life</a:t>
            </a:r>
          </a:p>
          <a:p>
            <a:pPr marL="120315" indent="-120315" defTabSz="914400">
              <a:lnSpc>
                <a:spcPct val="100000"/>
              </a:lnSpc>
              <a:spcBef>
                <a:spcPts val="400"/>
              </a:spcBef>
              <a:buSzPct val="100000"/>
              <a:buChar char="•"/>
              <a:defRPr sz="1600">
                <a:latin typeface="Arial"/>
                <a:ea typeface="Arial"/>
                <a:cs typeface="Arial"/>
                <a:sym typeface="Arial"/>
              </a:defRPr>
            </a:pPr>
          </a:p>
          <a:p>
            <a:pPr marL="120315" indent="-120315" defTabSz="914400">
              <a:lnSpc>
                <a:spcPct val="100000"/>
              </a:lnSpc>
              <a:spcBef>
                <a:spcPts val="400"/>
              </a:spcBef>
              <a:buSzPct val="100000"/>
              <a:buChar char="•"/>
              <a:defRPr sz="1600">
                <a:latin typeface="Arial"/>
                <a:ea typeface="Arial"/>
                <a:cs typeface="Arial"/>
                <a:sym typeface="Arial"/>
              </a:defRPr>
            </a:pPr>
            <a:r>
              <a:t>Self-efficacy - </a:t>
            </a:r>
            <a:r>
              <a:rPr b="1" u="sng"/>
              <a:t>How confident someone is to cope with the given circumstance - this basically means I can do it. </a:t>
            </a:r>
            <a:r>
              <a:t> They can handle whatever comes at them this year.  </a:t>
            </a:r>
          </a:p>
          <a:p>
            <a:pPr marL="120315" indent="-120315" defTabSz="914400">
              <a:lnSpc>
                <a:spcPct val="100000"/>
              </a:lnSpc>
              <a:spcBef>
                <a:spcPts val="400"/>
              </a:spcBef>
              <a:buSzPct val="100000"/>
              <a:buChar char="•"/>
              <a:defRPr sz="1600">
                <a:latin typeface="Arial"/>
                <a:ea typeface="Arial"/>
                <a:cs typeface="Arial"/>
                <a:sym typeface="Arial"/>
              </a:defRPr>
            </a:pPr>
            <a:r>
              <a:t>They have overcome other things in the past, learned to do hard things that they have never done before. This is no different.  They have a lot of these skills already and its our job to just help them bring those skills to the surface in a new way.</a:t>
            </a:r>
          </a:p>
          <a:p>
            <a:pPr marL="120315" indent="-120315" defTabSz="914400">
              <a:lnSpc>
                <a:spcPct val="100000"/>
              </a:lnSpc>
              <a:spcBef>
                <a:spcPts val="400"/>
              </a:spcBef>
              <a:buSzPct val="100000"/>
              <a:buChar char="•"/>
              <a:defRPr sz="1600">
                <a:latin typeface="Arial"/>
                <a:ea typeface="Arial"/>
                <a:cs typeface="Arial"/>
                <a:sym typeface="Arial"/>
              </a:defRPr>
            </a:pPr>
            <a:r>
              <a:t>AND that it’s OK to ask for help - there is a belief that things have to be perfect or that they are somehow flawed if they ask for help and that its a sign of weakness.NO NO NO! Its all about balancing being able to do things on their own AND knowing when they might need help. </a:t>
            </a:r>
          </a:p>
          <a:p>
            <a:pPr marL="120315" indent="-120315" defTabSz="914400">
              <a:lnSpc>
                <a:spcPct val="100000"/>
              </a:lnSpc>
              <a:spcBef>
                <a:spcPts val="400"/>
              </a:spcBef>
              <a:buSzPct val="100000"/>
              <a:buChar char="•"/>
              <a:defRPr sz="1600">
                <a:latin typeface="Arial"/>
                <a:ea typeface="Arial"/>
                <a:cs typeface="Arial"/>
                <a:sym typeface="Arial"/>
              </a:defRPr>
            </a:pPr>
            <a:r>
              <a:t>That is a strength in itself and an incredibly valuable tool to learn at a young age.  No expectation that kids will know how to do everything</a:t>
            </a:r>
          </a:p>
          <a:p>
            <a:pPr marL="120315" indent="-120315" defTabSz="914400">
              <a:lnSpc>
                <a:spcPct val="100000"/>
              </a:lnSpc>
              <a:spcBef>
                <a:spcPts val="400"/>
              </a:spcBef>
              <a:buSzPct val="100000"/>
              <a:buChar char="•"/>
              <a:defRPr sz="1600">
                <a:latin typeface="Arial"/>
                <a:ea typeface="Arial"/>
                <a:cs typeface="Arial"/>
                <a:sym typeface="Arial"/>
              </a:defRPr>
            </a:pPr>
            <a:r>
              <a:t>Here is a little example to demonstrate self efficacy - if a bird lands on a weak branch, why isn’t the bird afraid of the branch breaking - Its not because it knows that the branch will be able to hold its little bit of weight but more that it knows it can fly if the branch does break</a:t>
            </a:r>
          </a:p>
          <a:p>
            <a:pPr marL="120315" indent="-120315" defTabSz="914400">
              <a:lnSpc>
                <a:spcPct val="100000"/>
              </a:lnSpc>
              <a:spcBef>
                <a:spcPts val="400"/>
              </a:spcBef>
              <a:buSzPct val="100000"/>
              <a:buChar char="•"/>
              <a:defRPr sz="1600">
                <a:latin typeface="Arial"/>
                <a:ea typeface="Arial"/>
                <a:cs typeface="Arial"/>
                <a:sym typeface="Arial"/>
              </a:defRPr>
            </a:pPr>
          </a:p>
          <a:p>
            <a:pPr marL="120315" indent="-120315" defTabSz="914400">
              <a:lnSpc>
                <a:spcPct val="100000"/>
              </a:lnSpc>
              <a:spcBef>
                <a:spcPts val="400"/>
              </a:spcBef>
              <a:buSzPct val="100000"/>
              <a:buChar char="•"/>
              <a:defRPr sz="1600">
                <a:latin typeface="Arial"/>
                <a:ea typeface="Arial"/>
                <a:cs typeface="Arial"/>
                <a:sym typeface="Arial"/>
              </a:defRPr>
            </a:pPr>
            <a:r>
              <a:t>Feelings need to be mentionable and manageable - being able to talk about emotions, developing language expressing emotions, parents job to express appropriately and model - “first I was nervous about being in the store and I reminded myself of all the things I am doing and then I told myself that I could feel anxious AND still go into the store)</a:t>
            </a:r>
          </a:p>
          <a:p>
            <a:pPr marL="120315" indent="-120315" defTabSz="914400">
              <a:lnSpc>
                <a:spcPct val="100000"/>
              </a:lnSpc>
              <a:spcBef>
                <a:spcPts val="400"/>
              </a:spcBef>
              <a:buSzPct val="100000"/>
              <a:buChar char="•"/>
              <a:defRPr sz="1600">
                <a:latin typeface="Arial"/>
                <a:ea typeface="Arial"/>
                <a:cs typeface="Arial"/>
                <a:sym typeface="Arial"/>
              </a:defRPr>
            </a:pPr>
          </a:p>
          <a:p>
            <a:pPr marL="120315" indent="-120315" defTabSz="914400">
              <a:lnSpc>
                <a:spcPct val="100000"/>
              </a:lnSpc>
              <a:spcBef>
                <a:spcPts val="400"/>
              </a:spcBef>
              <a:buSzPct val="100000"/>
              <a:buChar char="•"/>
              <a:defRPr sz="1600">
                <a:latin typeface="Arial"/>
                <a:ea typeface="Arial"/>
                <a:cs typeface="Arial"/>
                <a:sym typeface="Arial"/>
              </a:defRPr>
            </a:pPr>
            <a:r>
              <a:t>Going back to creativity and flexibility - during this time, even though we are doing as much as we can to create consistent, stable and routine environments, there are going to be times that things don’t go the way as planned.  This brings up the idea of flexibility, being able to go with he flow.</a:t>
            </a:r>
          </a:p>
          <a:p>
            <a:pPr marL="120315" indent="-120315" defTabSz="914400">
              <a:lnSpc>
                <a:spcPct val="100000"/>
              </a:lnSpc>
              <a:spcBef>
                <a:spcPts val="400"/>
              </a:spcBef>
              <a:buSzPct val="100000"/>
              <a:buChar char="•"/>
              <a:defRPr sz="1600">
                <a:latin typeface="Arial"/>
                <a:ea typeface="Arial"/>
                <a:cs typeface="Arial"/>
                <a:sym typeface="Arial"/>
              </a:defRPr>
            </a:pPr>
            <a:r>
              <a:t>Importance of making things fun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7" name="Shape 207"/>
          <p:cNvSpPr/>
          <p:nvPr>
            <p:ph type="sldImg"/>
          </p:nvPr>
        </p:nvSpPr>
        <p:spPr>
          <a:prstGeom prst="rect">
            <a:avLst/>
          </a:prstGeom>
        </p:spPr>
        <p:txBody>
          <a:bodyPr/>
          <a:lstStyle/>
          <a:p>
            <a:pPr/>
          </a:p>
        </p:txBody>
      </p:sp>
      <p:sp>
        <p:nvSpPr>
          <p:cNvPr id="208" name="Shape 208"/>
          <p:cNvSpPr/>
          <p:nvPr>
            <p:ph type="body" sz="quarter" idx="1"/>
          </p:nvPr>
        </p:nvSpPr>
        <p:spPr>
          <a:prstGeom prst="rect">
            <a:avLst/>
          </a:prstGeom>
        </p:spPr>
        <p:txBody>
          <a:bodyPr/>
          <a:lstStyle/>
          <a:p>
            <a:pPr marL="120315" indent="-120315" defTabSz="914400">
              <a:lnSpc>
                <a:spcPct val="100000"/>
              </a:lnSpc>
              <a:spcBef>
                <a:spcPts val="400"/>
              </a:spcBef>
              <a:buSzPct val="100000"/>
              <a:buChar char="•"/>
              <a:defRPr sz="1600">
                <a:latin typeface="Arial"/>
                <a:ea typeface="Arial"/>
                <a:cs typeface="Arial"/>
                <a:sym typeface="Arial"/>
              </a:defRPr>
            </a:pPr>
            <a:r>
              <a:t>The main treatment approach that I use for anxiety, depression and other diagnoses is CBT.</a:t>
            </a:r>
          </a:p>
          <a:p>
            <a:pPr marL="120315" indent="-120315" defTabSz="914400">
              <a:lnSpc>
                <a:spcPct val="100000"/>
              </a:lnSpc>
              <a:spcBef>
                <a:spcPts val="400"/>
              </a:spcBef>
              <a:buSzPct val="100000"/>
              <a:buChar char="•"/>
              <a:defRPr sz="1600">
                <a:latin typeface="Arial"/>
                <a:ea typeface="Arial"/>
                <a:cs typeface="Arial"/>
                <a:sym typeface="Arial"/>
              </a:defRPr>
            </a:pPr>
            <a:r>
              <a:t>CBT is a problem-focused form of behavioral treatment that helps people understand the interplay between behavior, thoughts, and emotions.  With greater awareness, understanding, and skill-building, people can learn to disrupt unhelpful patterns of behavior.</a:t>
            </a:r>
          </a:p>
          <a:p>
            <a:pPr marL="120315" indent="-120315" defTabSz="914400">
              <a:lnSpc>
                <a:spcPct val="100000"/>
              </a:lnSpc>
              <a:spcBef>
                <a:spcPts val="400"/>
              </a:spcBef>
              <a:buSzPct val="100000"/>
              <a:buChar char="•"/>
              <a:defRPr sz="1600">
                <a:latin typeface="Arial"/>
                <a:ea typeface="Arial"/>
                <a:cs typeface="Arial"/>
                <a:sym typeface="Arial"/>
              </a:defRPr>
            </a:pPr>
          </a:p>
          <a:p>
            <a:pPr marL="120315" indent="-120315" defTabSz="914400">
              <a:lnSpc>
                <a:spcPct val="100000"/>
              </a:lnSpc>
              <a:spcBef>
                <a:spcPts val="400"/>
              </a:spcBef>
              <a:buSzPct val="100000"/>
              <a:buChar char="•"/>
              <a:defRPr sz="1600">
                <a:latin typeface="Arial"/>
                <a:ea typeface="Arial"/>
                <a:cs typeface="Arial"/>
                <a:sym typeface="Arial"/>
              </a:defRPr>
            </a:pPr>
            <a:r>
              <a:t>CBT is grounded in the understanding that the combination of a person’s perception of events, emotional experience, as well as social and physical environment determine how they will feel and act in response.</a:t>
            </a:r>
          </a:p>
          <a:p>
            <a:pPr marL="120315" indent="-120315" defTabSz="914400">
              <a:lnSpc>
                <a:spcPct val="100000"/>
              </a:lnSpc>
              <a:spcBef>
                <a:spcPts val="400"/>
              </a:spcBef>
              <a:buSzPct val="100000"/>
              <a:buChar char="•"/>
              <a:defRPr sz="1600">
                <a:latin typeface="Arial"/>
                <a:ea typeface="Arial"/>
                <a:cs typeface="Arial"/>
                <a:sym typeface="Arial"/>
              </a:defRPr>
            </a:pPr>
          </a:p>
          <a:p>
            <a:pPr marL="120315" indent="-120315" defTabSz="914400">
              <a:lnSpc>
                <a:spcPct val="100000"/>
              </a:lnSpc>
              <a:spcBef>
                <a:spcPts val="400"/>
              </a:spcBef>
              <a:buSzPct val="100000"/>
              <a:buChar char="•"/>
              <a:defRPr sz="1600">
                <a:latin typeface="Arial"/>
                <a:ea typeface="Arial"/>
                <a:cs typeface="Arial"/>
                <a:sym typeface="Arial"/>
              </a:defRPr>
            </a:pPr>
            <a:r>
              <a:t>We want to develop tolerance for uncertainty.  The primary treatment modality used, especially at our clinic, is cognitive behavioral therapy (CBT).  Often when one is off, the others are impacted as well.  Using evidence based techniques, like exposure therapy, cognitive reframing and behavioral activation, we are able to make changes in one or all of those categories.  This yields positive outcomes .</a:t>
            </a:r>
          </a:p>
          <a:p>
            <a:pPr defTabSz="914400">
              <a:lnSpc>
                <a:spcPct val="100000"/>
              </a:lnSpc>
              <a:spcBef>
                <a:spcPts val="400"/>
              </a:spcBef>
              <a:defRPr sz="1600">
                <a:latin typeface="Arial"/>
                <a:ea typeface="Arial"/>
                <a:cs typeface="Arial"/>
                <a:sym typeface="Arial"/>
              </a:defRPr>
            </a:pPr>
          </a:p>
          <a:p>
            <a:pPr marL="120315" indent="-120315" defTabSz="914400">
              <a:lnSpc>
                <a:spcPct val="100000"/>
              </a:lnSpc>
              <a:spcBef>
                <a:spcPts val="400"/>
              </a:spcBef>
              <a:buSzPct val="100000"/>
              <a:buChar char="•"/>
              <a:defRPr sz="1600">
                <a:latin typeface="Arial"/>
                <a:ea typeface="Arial"/>
                <a:cs typeface="Arial"/>
                <a:sym typeface="Arial"/>
              </a:defRPr>
            </a:pPr>
            <a:r>
              <a:t>Anxiety and uncertainty go hand in hand, they drive off one another so tolerance is anxiety’s kryptonite, </a:t>
            </a:r>
          </a:p>
          <a:p>
            <a:pPr marL="120315" indent="-120315" defTabSz="914400">
              <a:lnSpc>
                <a:spcPct val="100000"/>
              </a:lnSpc>
              <a:spcBef>
                <a:spcPts val="400"/>
              </a:spcBef>
              <a:buSzPct val="100000"/>
              <a:buChar char="•"/>
              <a:defRPr sz="1600">
                <a:latin typeface="Arial"/>
                <a:ea typeface="Arial"/>
                <a:cs typeface="Arial"/>
                <a:sym typeface="Arial"/>
              </a:defRPr>
            </a:pPr>
            <a:r>
              <a:t>Learning to be comfortable with uncertainty and discomfort is crucial here</a:t>
            </a:r>
          </a:p>
          <a:p>
            <a:pPr defTabSz="914400">
              <a:lnSpc>
                <a:spcPct val="100000"/>
              </a:lnSpc>
              <a:spcBef>
                <a:spcPts val="400"/>
              </a:spcBef>
              <a:defRPr sz="1600">
                <a:latin typeface="Arial"/>
                <a:ea typeface="Arial"/>
                <a:cs typeface="Arial"/>
                <a:sym typeface="Arial"/>
              </a:defRPr>
            </a:pPr>
          </a:p>
          <a:p>
            <a:pPr marL="120315" indent="-120315" defTabSz="914400">
              <a:lnSpc>
                <a:spcPct val="100000"/>
              </a:lnSpc>
              <a:spcBef>
                <a:spcPts val="400"/>
              </a:spcBef>
              <a:buSzPct val="100000"/>
              <a:buChar char="•"/>
              <a:defRPr sz="1600">
                <a:latin typeface="Arial"/>
                <a:ea typeface="Arial"/>
                <a:cs typeface="Arial"/>
                <a:sym typeface="Arial"/>
              </a:defRPr>
            </a:pPr>
            <a:r>
              <a:t>Going back to the fire alarm/false alarm example, our bodies register anxiety the same way, but it is our job to interpret it appropriately.  If the fire alarm is going off, there is no way of knowing whether its burnt toast or the house is on fire. Same is true for our anxiety systems, we will start to feel anxious but then its important to look at the factors at play to see if it is a true warning sign to keep us safe and healthy, or if its a false alarm and then we need to reappraise the situation</a:t>
            </a:r>
          </a:p>
          <a:p>
            <a:pPr marL="120315" indent="-120315" defTabSz="914400">
              <a:lnSpc>
                <a:spcPct val="100000"/>
              </a:lnSpc>
              <a:spcBef>
                <a:spcPts val="400"/>
              </a:spcBef>
              <a:buSzPct val="100000"/>
              <a:buChar char="•"/>
              <a:defRPr sz="1600">
                <a:latin typeface="Arial"/>
                <a:ea typeface="Arial"/>
                <a:cs typeface="Arial"/>
                <a:sym typeface="Arial"/>
              </a:defRPr>
            </a:pPr>
            <a:r>
              <a:t>Think of it as an oversensitive alarm system that goes off it you open the oven too fast - label it as such</a:t>
            </a:r>
          </a:p>
          <a:p>
            <a:pPr defTabSz="914400">
              <a:lnSpc>
                <a:spcPct val="100000"/>
              </a:lnSpc>
              <a:spcBef>
                <a:spcPts val="400"/>
              </a:spcBef>
              <a:defRPr sz="1600">
                <a:latin typeface="Arial"/>
                <a:ea typeface="Arial"/>
                <a:cs typeface="Arial"/>
                <a:sym typeface="Arial"/>
              </a:defRPr>
            </a:pPr>
          </a:p>
          <a:p>
            <a:pPr marL="120315" indent="-120315" defTabSz="914400">
              <a:lnSpc>
                <a:spcPct val="100000"/>
              </a:lnSpc>
              <a:spcBef>
                <a:spcPts val="400"/>
              </a:spcBef>
              <a:buSzPct val="100000"/>
              <a:buChar char="•"/>
              <a:defRPr sz="1600">
                <a:latin typeface="Arial"/>
                <a:ea typeface="Arial"/>
                <a:cs typeface="Arial"/>
                <a:sym typeface="Arial"/>
              </a:defRPr>
            </a:pPr>
            <a:r>
              <a:t>Acceptance that this is a really difficult time and that things are different</a:t>
            </a:r>
          </a:p>
          <a:p>
            <a:pPr marL="120315" indent="-120315" defTabSz="914400">
              <a:lnSpc>
                <a:spcPct val="100000"/>
              </a:lnSpc>
              <a:spcBef>
                <a:spcPts val="400"/>
              </a:spcBef>
              <a:buSzPct val="100000"/>
              <a:buChar char="•"/>
              <a:defRPr sz="1600">
                <a:latin typeface="Arial"/>
                <a:ea typeface="Arial"/>
                <a:cs typeface="Arial"/>
                <a:sym typeface="Arial"/>
              </a:defRPr>
            </a:pPr>
            <a:r>
              <a:t>have to accept the facts in order to move forward and start to feel better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3" name="Shape 213"/>
          <p:cNvSpPr/>
          <p:nvPr>
            <p:ph type="sldImg"/>
          </p:nvPr>
        </p:nvSpPr>
        <p:spPr>
          <a:prstGeom prst="rect">
            <a:avLst/>
          </a:prstGeom>
        </p:spPr>
        <p:txBody>
          <a:bodyPr/>
          <a:lstStyle/>
          <a:p>
            <a:pPr/>
          </a:p>
        </p:txBody>
      </p:sp>
      <p:sp>
        <p:nvSpPr>
          <p:cNvPr id="214" name="Shape 214"/>
          <p:cNvSpPr/>
          <p:nvPr>
            <p:ph type="body" sz="quarter" idx="1"/>
          </p:nvPr>
        </p:nvSpPr>
        <p:spPr>
          <a:prstGeom prst="rect">
            <a:avLst/>
          </a:prstGeom>
        </p:spPr>
        <p:txBody>
          <a:bodyPr/>
          <a:lstStyle>
            <a:lvl1pPr defTabSz="914400">
              <a:lnSpc>
                <a:spcPct val="100000"/>
              </a:lnSpc>
              <a:spcBef>
                <a:spcPts val="400"/>
              </a:spcBef>
              <a:defRPr sz="1200">
                <a:latin typeface="Arial"/>
                <a:ea typeface="Arial"/>
                <a:cs typeface="Arial"/>
                <a:sym typeface="Arial"/>
              </a:defRPr>
            </a:lvl1pPr>
          </a:lstStyle>
          <a:p>
            <a:pPr/>
            <a:r>
              <a:t>Education regarding reality of danger - talk about function of sympathetic vs. parasympathetic nervous system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9" name="Shape 219"/>
          <p:cNvSpPr/>
          <p:nvPr>
            <p:ph type="sldImg"/>
          </p:nvPr>
        </p:nvSpPr>
        <p:spPr>
          <a:prstGeom prst="rect">
            <a:avLst/>
          </a:prstGeom>
        </p:spPr>
        <p:txBody>
          <a:bodyPr/>
          <a:lstStyle/>
          <a:p>
            <a:pPr/>
          </a:p>
        </p:txBody>
      </p:sp>
      <p:sp>
        <p:nvSpPr>
          <p:cNvPr id="220" name="Shape 220"/>
          <p:cNvSpPr/>
          <p:nvPr>
            <p:ph type="body" sz="quarter" idx="1"/>
          </p:nvPr>
        </p:nvSpPr>
        <p:spPr>
          <a:prstGeom prst="rect">
            <a:avLst/>
          </a:prstGeom>
        </p:spPr>
        <p:txBody>
          <a:bodyPr/>
          <a:lstStyle>
            <a:lvl1pPr defTabSz="914400">
              <a:lnSpc>
                <a:spcPct val="100000"/>
              </a:lnSpc>
              <a:spcBef>
                <a:spcPts val="400"/>
              </a:spcBef>
              <a:defRPr sz="1200">
                <a:latin typeface="Arial"/>
                <a:ea typeface="Arial"/>
                <a:cs typeface="Arial"/>
                <a:sym typeface="Arial"/>
              </a:defRPr>
            </a:lvl1pPr>
          </a:lstStyle>
          <a:p>
            <a:pPr/>
            <a:r>
              <a:t>The bird doesn’t fear the branch it is sitting on not because it thinks the branch is strong but rather it knows it can fly if it does break or something else happens to it</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Author and Date"/>
          <p:cNvSpPr txBox="1"/>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Author and Date</a:t>
            </a:r>
          </a:p>
        </p:txBody>
      </p:sp>
      <p:sp>
        <p:nvSpPr>
          <p:cNvPr id="12" name="Presentation Title"/>
          <p:cNvSpPr txBox="1"/>
          <p:nvPr>
            <p:ph type="title" hasCustomPrompt="1"/>
          </p:nvPr>
        </p:nvSpPr>
        <p:spPr>
          <a:xfrm>
            <a:off x="1206496" y="2574991"/>
            <a:ext cx="21971004" cy="4648201"/>
          </a:xfrm>
          <a:prstGeom prst="rect">
            <a:avLst/>
          </a:prstGeom>
        </p:spPr>
        <p:txBody>
          <a:bodyPr anchor="b"/>
          <a:lstStyle>
            <a:lvl1pPr>
              <a:defRPr spc="-232" sz="11600"/>
            </a:lvl1pPr>
          </a:lstStyle>
          <a:p>
            <a:pPr/>
            <a:r>
              <a:t>Presentation Title</a:t>
            </a:r>
          </a:p>
        </p:txBody>
      </p:sp>
      <p:sp>
        <p:nvSpPr>
          <p:cNvPr id="13" name="Body Level One…"/>
          <p:cNvSpPr txBox="1"/>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Presentation Subtitle</a:t>
            </a:r>
          </a:p>
          <a:p>
            <a:pPr lvl="1"/>
            <a:r>
              <a:t/>
            </a:r>
          </a:p>
          <a:p>
            <a:pPr lvl="2"/>
            <a:r>
              <a:t/>
            </a:r>
          </a:p>
          <a:p>
            <a:pPr lvl="3"/>
            <a:r>
              <a:t/>
            </a:r>
          </a:p>
          <a:p>
            <a:pPr lvl="4"/>
            <a:r>
              <a:t/>
            </a:r>
          </a:p>
        </p:txBody>
      </p:sp>
      <p:sp>
        <p:nvSpPr>
          <p:cNvPr id="1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tatement">
    <p:spTree>
      <p:nvGrpSpPr>
        <p:cNvPr id="1" name=""/>
        <p:cNvGrpSpPr/>
        <p:nvPr/>
      </p:nvGrpSpPr>
      <p:grpSpPr>
        <a:xfrm>
          <a:off x="0" y="0"/>
          <a:ext cx="0" cy="0"/>
          <a:chOff x="0" y="0"/>
          <a:chExt cx="0" cy="0"/>
        </a:xfrm>
      </p:grpSpPr>
      <p:sp>
        <p:nvSpPr>
          <p:cNvPr id="98" name="Body Level One…"/>
          <p:cNvSpPr txBox="1"/>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pc="-232" sz="11600">
                <a:latin typeface="Helvetica Neue Medium"/>
                <a:ea typeface="Helvetica Neue Medium"/>
                <a:cs typeface="Helvetica Neue Medium"/>
                <a:sym typeface="Helvetica Neue Medium"/>
              </a:defRPr>
            </a:lvl1pPr>
            <a:lvl2pPr marL="0" indent="457200" algn="ctr">
              <a:lnSpc>
                <a:spcPct val="80000"/>
              </a:lnSpc>
              <a:spcBef>
                <a:spcPts val="0"/>
              </a:spcBef>
              <a:buSzTx/>
              <a:buNone/>
              <a:defRPr spc="-232" sz="11600">
                <a:latin typeface="Helvetica Neue Medium"/>
                <a:ea typeface="Helvetica Neue Medium"/>
                <a:cs typeface="Helvetica Neue Medium"/>
                <a:sym typeface="Helvetica Neue Medium"/>
              </a:defRPr>
            </a:lvl2pPr>
            <a:lvl3pPr marL="0" indent="914400" algn="ctr">
              <a:lnSpc>
                <a:spcPct val="80000"/>
              </a:lnSpc>
              <a:spcBef>
                <a:spcPts val="0"/>
              </a:spcBef>
              <a:buSzTx/>
              <a:buNone/>
              <a:defRPr spc="-232" sz="11600">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pc="-232" sz="11600">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pc="-232" sz="11600">
                <a:latin typeface="Helvetica Neue Medium"/>
                <a:ea typeface="Helvetica Neue Medium"/>
                <a:cs typeface="Helvetica Neue Medium"/>
                <a:sym typeface="Helvetica Neue Medium"/>
              </a:defRPr>
            </a:lvl5pPr>
          </a:lstStyle>
          <a:p>
            <a:pPr/>
            <a:r>
              <a:t>Statement</a:t>
            </a:r>
          </a:p>
          <a:p>
            <a:pPr lvl="1"/>
            <a:r>
              <a:t/>
            </a:r>
          </a:p>
          <a:p>
            <a:pPr lvl="2"/>
            <a:r>
              <a:t/>
            </a:r>
          </a:p>
          <a:p>
            <a:pPr lvl="3"/>
            <a:r>
              <a:t/>
            </a:r>
          </a:p>
          <a:p>
            <a:pPr lvl="4"/>
            <a:r>
              <a:t/>
            </a:r>
          </a:p>
        </p:txBody>
      </p:sp>
      <p:sp>
        <p:nvSpPr>
          <p:cNvPr id="9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 Fact">
    <p:spTree>
      <p:nvGrpSpPr>
        <p:cNvPr id="1" name=""/>
        <p:cNvGrpSpPr/>
        <p:nvPr/>
      </p:nvGrpSpPr>
      <p:grpSpPr>
        <a:xfrm>
          <a:off x="0" y="0"/>
          <a:ext cx="0" cy="0"/>
          <a:chOff x="0" y="0"/>
          <a:chExt cx="0" cy="0"/>
        </a:xfrm>
      </p:grpSpPr>
      <p:sp>
        <p:nvSpPr>
          <p:cNvPr id="106" name="Body Level One…"/>
          <p:cNvSpPr txBox="1"/>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b="1" spc="-250" sz="25000"/>
            </a:lvl1pPr>
            <a:lvl2pPr marL="0" indent="457200" algn="ctr">
              <a:lnSpc>
                <a:spcPct val="80000"/>
              </a:lnSpc>
              <a:spcBef>
                <a:spcPts val="0"/>
              </a:spcBef>
              <a:buSzTx/>
              <a:buNone/>
              <a:defRPr b="1" spc="-250" sz="25000"/>
            </a:lvl2pPr>
            <a:lvl3pPr marL="0" indent="914400" algn="ctr">
              <a:lnSpc>
                <a:spcPct val="80000"/>
              </a:lnSpc>
              <a:spcBef>
                <a:spcPts val="0"/>
              </a:spcBef>
              <a:buSzTx/>
              <a:buNone/>
              <a:defRPr b="1" spc="-250" sz="25000"/>
            </a:lvl3pPr>
            <a:lvl4pPr marL="0" indent="1371600" algn="ctr">
              <a:lnSpc>
                <a:spcPct val="80000"/>
              </a:lnSpc>
              <a:spcBef>
                <a:spcPts val="0"/>
              </a:spcBef>
              <a:buSzTx/>
              <a:buNone/>
              <a:defRPr b="1" spc="-250" sz="25000"/>
            </a:lvl4pPr>
            <a:lvl5pPr marL="0" indent="1828800" algn="ctr">
              <a:lnSpc>
                <a:spcPct val="80000"/>
              </a:lnSpc>
              <a:spcBef>
                <a:spcPts val="0"/>
              </a:spcBef>
              <a:buSzTx/>
              <a:buNone/>
              <a:defRPr b="1" spc="-250" sz="25000"/>
            </a:lvl5pPr>
          </a:lstStyle>
          <a:p>
            <a:pPr/>
            <a:r>
              <a:t>100%</a:t>
            </a:r>
          </a:p>
          <a:p>
            <a:pPr lvl="1"/>
            <a:r>
              <a:t/>
            </a:r>
          </a:p>
          <a:p>
            <a:pPr lvl="2"/>
            <a:r>
              <a:t/>
            </a:r>
          </a:p>
          <a:p>
            <a:pPr lvl="3"/>
            <a:r>
              <a:t/>
            </a:r>
          </a:p>
          <a:p>
            <a:pPr lvl="4"/>
            <a:r>
              <a:t/>
            </a:r>
          </a:p>
        </p:txBody>
      </p:sp>
      <p:sp>
        <p:nvSpPr>
          <p:cNvPr id="107" name="Fact information"/>
          <p:cNvSpPr txBox="1"/>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b="1" sz="5500"/>
            </a:lvl1pPr>
          </a:lstStyle>
          <a:p>
            <a:pPr/>
            <a:r>
              <a:t>Fact information</a:t>
            </a:r>
          </a:p>
        </p:txBody>
      </p:sp>
      <p:sp>
        <p:nvSpPr>
          <p:cNvPr id="10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115" name="Attribution"/>
          <p:cNvSpPr txBox="1"/>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Attribution</a:t>
            </a:r>
          </a:p>
        </p:txBody>
      </p:sp>
      <p:sp>
        <p:nvSpPr>
          <p:cNvPr id="116" name="Body Level One…"/>
          <p:cNvSpPr txBox="1"/>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pc="-170" sz="8500">
                <a:latin typeface="Helvetica Neue Medium"/>
                <a:ea typeface="Helvetica Neue Medium"/>
                <a:cs typeface="Helvetica Neue Medium"/>
                <a:sym typeface="Helvetica Neue Medium"/>
              </a:defRPr>
            </a:lvl1pPr>
            <a:lvl2pPr marL="638923" indent="-12700">
              <a:spcBef>
                <a:spcPts val="0"/>
              </a:spcBef>
              <a:buSzTx/>
              <a:buNone/>
              <a:defRPr spc="-170" sz="8500">
                <a:latin typeface="Helvetica Neue Medium"/>
                <a:ea typeface="Helvetica Neue Medium"/>
                <a:cs typeface="Helvetica Neue Medium"/>
                <a:sym typeface="Helvetica Neue Medium"/>
              </a:defRPr>
            </a:lvl2pPr>
            <a:lvl3pPr marL="638923" indent="444500">
              <a:spcBef>
                <a:spcPts val="0"/>
              </a:spcBef>
              <a:buSzTx/>
              <a:buNone/>
              <a:defRPr spc="-170" sz="8500">
                <a:latin typeface="Helvetica Neue Medium"/>
                <a:ea typeface="Helvetica Neue Medium"/>
                <a:cs typeface="Helvetica Neue Medium"/>
                <a:sym typeface="Helvetica Neue Medium"/>
              </a:defRPr>
            </a:lvl3pPr>
            <a:lvl4pPr marL="638923" indent="901700">
              <a:spcBef>
                <a:spcPts val="0"/>
              </a:spcBef>
              <a:buSzTx/>
              <a:buNone/>
              <a:defRPr spc="-170" sz="8500">
                <a:latin typeface="Helvetica Neue Medium"/>
                <a:ea typeface="Helvetica Neue Medium"/>
                <a:cs typeface="Helvetica Neue Medium"/>
                <a:sym typeface="Helvetica Neue Medium"/>
              </a:defRPr>
            </a:lvl4pPr>
            <a:lvl5pPr marL="638923" indent="1358900">
              <a:spcBef>
                <a:spcPts val="0"/>
              </a:spcBef>
              <a:buSzTx/>
              <a:buNone/>
              <a:defRPr spc="-170" sz="8500">
                <a:latin typeface="Helvetica Neue Medium"/>
                <a:ea typeface="Helvetica Neue Medium"/>
                <a:cs typeface="Helvetica Neue Medium"/>
                <a:sym typeface="Helvetica Neue Medium"/>
              </a:defRPr>
            </a:lvl5pPr>
          </a:lstStyle>
          <a:p>
            <a:pPr/>
            <a:r>
              <a:t>“Notable Quote”</a:t>
            </a:r>
          </a:p>
          <a:p>
            <a:pPr lvl="1"/>
            <a:r>
              <a:t/>
            </a:r>
          </a:p>
          <a:p>
            <a:pPr lvl="2"/>
            <a:r>
              <a:t/>
            </a:r>
          </a:p>
          <a:p>
            <a:pPr lvl="3"/>
            <a:r>
              <a:t/>
            </a:r>
          </a:p>
          <a:p>
            <a:pPr lvl="4"/>
            <a:r>
              <a:t/>
            </a:r>
          </a:p>
        </p:txBody>
      </p:sp>
      <p:sp>
        <p:nvSpPr>
          <p:cNvPr id="11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124" name="Bowl of salad with fried rice, boiled eggs, and chopsticks"/>
          <p:cNvSpPr/>
          <p:nvPr>
            <p:ph type="pic" sz="quarter" idx="21"/>
          </p:nvPr>
        </p:nvSpPr>
        <p:spPr>
          <a:xfrm>
            <a:off x="15760700" y="1016000"/>
            <a:ext cx="7439099" cy="5949678"/>
          </a:xfrm>
          <a:prstGeom prst="rect">
            <a:avLst/>
          </a:prstGeom>
        </p:spPr>
        <p:txBody>
          <a:bodyPr lIns="91439" tIns="45719" rIns="91439" bIns="45719">
            <a:noAutofit/>
          </a:bodyPr>
          <a:lstStyle/>
          <a:p>
            <a:pPr/>
          </a:p>
        </p:txBody>
      </p:sp>
      <p:sp>
        <p:nvSpPr>
          <p:cNvPr id="125" name="Bowl with salmon cakes, salad, and hummus "/>
          <p:cNvSpPr/>
          <p:nvPr>
            <p:ph type="pic" sz="half" idx="22"/>
          </p:nvPr>
        </p:nvSpPr>
        <p:spPr>
          <a:xfrm>
            <a:off x="13500100" y="3978275"/>
            <a:ext cx="10439400" cy="12150181"/>
          </a:xfrm>
          <a:prstGeom prst="rect">
            <a:avLst/>
          </a:prstGeom>
        </p:spPr>
        <p:txBody>
          <a:bodyPr lIns="91439" tIns="45719" rIns="91439" bIns="45719">
            <a:noAutofit/>
          </a:bodyPr>
          <a:lstStyle/>
          <a:p>
            <a:pPr/>
          </a:p>
        </p:txBody>
      </p:sp>
      <p:sp>
        <p:nvSpPr>
          <p:cNvPr id="126" name="Bowl of pappardelle pasta with parsley butter, roasted hazelnuts, and shaved parmesan cheese"/>
          <p:cNvSpPr/>
          <p:nvPr>
            <p:ph type="pic" idx="23"/>
          </p:nvPr>
        </p:nvSpPr>
        <p:spPr>
          <a:xfrm>
            <a:off x="-139700" y="495300"/>
            <a:ext cx="16611600" cy="12458700"/>
          </a:xfrm>
          <a:prstGeom prst="rect">
            <a:avLst/>
          </a:prstGeom>
        </p:spPr>
        <p:txBody>
          <a:bodyPr lIns="91439" tIns="45719" rIns="91439" bIns="45719">
            <a:noAutofit/>
          </a:bodyPr>
          <a:lstStyle/>
          <a:p>
            <a:pPr/>
          </a:p>
        </p:txBody>
      </p:sp>
      <p:sp>
        <p:nvSpPr>
          <p:cNvPr id="12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34" name="bowl of salad with fried rice, boiled eggs, and chopsticks"/>
          <p:cNvSpPr/>
          <p:nvPr>
            <p:ph type="pic" idx="21"/>
          </p:nvPr>
        </p:nvSpPr>
        <p:spPr>
          <a:xfrm>
            <a:off x="-1333500" y="-5524500"/>
            <a:ext cx="27051000" cy="21640800"/>
          </a:xfrm>
          <a:prstGeom prst="rect">
            <a:avLst/>
          </a:prstGeom>
        </p:spPr>
        <p:txBody>
          <a:bodyPr lIns="91439" tIns="45719" rIns="91439" bIns="45719">
            <a:noAutofit/>
          </a:bodyPr>
          <a:lstStyle/>
          <a:p>
            <a:pPr/>
          </a:p>
        </p:txBody>
      </p:sp>
      <p:sp>
        <p:nvSpPr>
          <p:cNvPr id="135"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4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49" name="Slide Number"/>
          <p:cNvSpPr txBox="1"/>
          <p:nvPr>
            <p:ph type="sldNum" sz="quarter" idx="2"/>
          </p:nvPr>
        </p:nvSpPr>
        <p:spPr>
          <a:xfrm>
            <a:off x="19413223" y="12496800"/>
            <a:ext cx="551177" cy="574170"/>
          </a:xfrm>
          <a:prstGeom prst="rect">
            <a:avLst/>
          </a:prstGeom>
        </p:spPr>
        <p:txBody>
          <a:bodyPr lIns="91437" tIns="91437" rIns="91437" bIns="91437" anchor="t"/>
          <a:lstStyle>
            <a:lvl1pPr algn="r" defTabSz="1828800">
              <a:defRPr sz="2800">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p:spTree>
      <p:nvGrpSpPr>
        <p:cNvPr id="1" name=""/>
        <p:cNvGrpSpPr/>
        <p:nvPr/>
      </p:nvGrpSpPr>
      <p:grpSpPr>
        <a:xfrm>
          <a:off x="0" y="0"/>
          <a:ext cx="0" cy="0"/>
          <a:chOff x="0" y="0"/>
          <a:chExt cx="0" cy="0"/>
        </a:xfrm>
      </p:grpSpPr>
      <p:sp>
        <p:nvSpPr>
          <p:cNvPr id="21" name="Avocados and limes"/>
          <p:cNvSpPr/>
          <p:nvPr>
            <p:ph type="pic" idx="21"/>
          </p:nvPr>
        </p:nvSpPr>
        <p:spPr>
          <a:xfrm>
            <a:off x="-1155700" y="-1295400"/>
            <a:ext cx="26746200" cy="16018933"/>
          </a:xfrm>
          <a:prstGeom prst="rect">
            <a:avLst/>
          </a:prstGeom>
        </p:spPr>
        <p:txBody>
          <a:bodyPr lIns="91439" tIns="45719" rIns="91439" bIns="45719">
            <a:noAutofit/>
          </a:bodyPr>
          <a:lstStyle/>
          <a:p>
            <a:pPr/>
          </a:p>
        </p:txBody>
      </p:sp>
      <p:sp>
        <p:nvSpPr>
          <p:cNvPr id="22" name="Presentation Title"/>
          <p:cNvSpPr txBox="1"/>
          <p:nvPr>
            <p:ph type="title" hasCustomPrompt="1"/>
          </p:nvPr>
        </p:nvSpPr>
        <p:spPr>
          <a:xfrm>
            <a:off x="1206500" y="7124700"/>
            <a:ext cx="21971000" cy="4648200"/>
          </a:xfrm>
          <a:prstGeom prst="rect">
            <a:avLst/>
          </a:prstGeom>
        </p:spPr>
        <p:txBody>
          <a:bodyPr anchor="b"/>
          <a:lstStyle>
            <a:lvl1pPr>
              <a:defRPr spc="-232" sz="11600"/>
            </a:lvl1pPr>
          </a:lstStyle>
          <a:p>
            <a:pPr/>
            <a:r>
              <a:t>Presentation Title</a:t>
            </a:r>
          </a:p>
        </p:txBody>
      </p:sp>
      <p:sp>
        <p:nvSpPr>
          <p:cNvPr id="23" name="Author and Date"/>
          <p:cNvSpPr txBox="1"/>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Author and Date</a:t>
            </a:r>
          </a:p>
        </p:txBody>
      </p:sp>
      <p:sp>
        <p:nvSpPr>
          <p:cNvPr id="24" name="Body Level One…"/>
          <p:cNvSpPr txBox="1"/>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Presentation Subtitle</a:t>
            </a:r>
          </a:p>
          <a:p>
            <a:pPr lvl="1"/>
            <a:r>
              <a:t/>
            </a:r>
          </a:p>
          <a:p>
            <a:pPr lvl="2"/>
            <a:r>
              <a:t/>
            </a:r>
          </a:p>
          <a:p>
            <a:pPr lvl="3"/>
            <a:r>
              <a:t/>
            </a:r>
          </a:p>
          <a:p>
            <a:pPr lvl="4"/>
            <a:r>
              <a:t/>
            </a:r>
          </a:p>
        </p:txBody>
      </p:sp>
      <p:sp>
        <p:nvSpPr>
          <p:cNvPr id="2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Alt">
    <p:spTree>
      <p:nvGrpSpPr>
        <p:cNvPr id="1" name=""/>
        <p:cNvGrpSpPr/>
        <p:nvPr/>
      </p:nvGrpSpPr>
      <p:grpSpPr>
        <a:xfrm>
          <a:off x="0" y="0"/>
          <a:ext cx="0" cy="0"/>
          <a:chOff x="0" y="0"/>
          <a:chExt cx="0" cy="0"/>
        </a:xfrm>
      </p:grpSpPr>
      <p:sp>
        <p:nvSpPr>
          <p:cNvPr id="32" name="Bowl with salmon cakes, salad, and hummus"/>
          <p:cNvSpPr/>
          <p:nvPr>
            <p:ph type="pic" idx="21"/>
          </p:nvPr>
        </p:nvSpPr>
        <p:spPr>
          <a:xfrm>
            <a:off x="10972800" y="-203200"/>
            <a:ext cx="12144837" cy="14135100"/>
          </a:xfrm>
          <a:prstGeom prst="rect">
            <a:avLst/>
          </a:prstGeom>
        </p:spPr>
        <p:txBody>
          <a:bodyPr lIns="91439" tIns="45719" rIns="91439" bIns="45719">
            <a:noAutofit/>
          </a:bodyPr>
          <a:lstStyle/>
          <a:p>
            <a:pPr/>
          </a:p>
        </p:txBody>
      </p:sp>
      <p:sp>
        <p:nvSpPr>
          <p:cNvPr id="33" name="Slide Title"/>
          <p:cNvSpPr txBox="1"/>
          <p:nvPr>
            <p:ph type="title" hasCustomPrompt="1"/>
          </p:nvPr>
        </p:nvSpPr>
        <p:spPr>
          <a:xfrm>
            <a:off x="1206500" y="1270000"/>
            <a:ext cx="9779000" cy="5882273"/>
          </a:xfrm>
          <a:prstGeom prst="rect">
            <a:avLst/>
          </a:prstGeom>
        </p:spPr>
        <p:txBody>
          <a:bodyPr anchor="b"/>
          <a:lstStyle/>
          <a:p>
            <a:pPr/>
            <a:r>
              <a:t>Slide Title</a:t>
            </a:r>
          </a:p>
        </p:txBody>
      </p:sp>
      <p:sp>
        <p:nvSpPr>
          <p:cNvPr id="34" name="Body Level One…"/>
          <p:cNvSpPr txBox="1"/>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Slide Subtitle</a:t>
            </a:r>
          </a:p>
          <a:p>
            <a:pPr lvl="1"/>
            <a:r>
              <a:t/>
            </a:r>
          </a:p>
          <a:p>
            <a:pPr lvl="2"/>
            <a:r>
              <a:t/>
            </a:r>
          </a:p>
          <a:p>
            <a:pPr lvl="3"/>
            <a:r>
              <a:t/>
            </a:r>
          </a:p>
          <a:p>
            <a:pPr lvl="4"/>
            <a:r>
              <a:t/>
            </a:r>
          </a:p>
        </p:txBody>
      </p:sp>
      <p:sp>
        <p:nvSpPr>
          <p:cNvPr id="35" name="Slide Number"/>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42" name="Slide Title"/>
          <p:cNvSpPr txBox="1"/>
          <p:nvPr>
            <p:ph type="title" hasCustomPrompt="1"/>
          </p:nvPr>
        </p:nvSpPr>
        <p:spPr>
          <a:prstGeom prst="rect">
            <a:avLst/>
          </a:prstGeom>
        </p:spPr>
        <p:txBody>
          <a:bodyPr/>
          <a:lstStyle/>
          <a:p>
            <a:pPr/>
            <a:r>
              <a:t>Slide Title</a:t>
            </a:r>
          </a:p>
        </p:txBody>
      </p:sp>
      <p:sp>
        <p:nvSpPr>
          <p:cNvPr id="43" name="Slide Subtitle"/>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44" name="Body Level One…"/>
          <p:cNvSpPr txBox="1"/>
          <p:nvPr>
            <p:ph type="body" idx="1" hasCustomPrompt="1"/>
          </p:nvPr>
        </p:nvSpPr>
        <p:spPr>
          <a:prstGeom prst="rect">
            <a:avLst/>
          </a:prstGeom>
        </p:spPr>
        <p:txBody>
          <a:bodyPr/>
          <a:lstStyle/>
          <a:p>
            <a:pPr/>
            <a:r>
              <a:t>Slide bullet text</a:t>
            </a:r>
          </a:p>
          <a:p>
            <a:pPr lvl="1"/>
            <a:r>
              <a:t/>
            </a:r>
          </a:p>
          <a:p>
            <a:pPr lvl="2"/>
            <a:r>
              <a:t/>
            </a:r>
          </a:p>
          <a:p>
            <a:pPr lvl="3"/>
            <a:r>
              <a:t/>
            </a:r>
          </a:p>
          <a:p>
            <a:pPr lvl="4"/>
            <a:r>
              <a:t/>
            </a:r>
          </a:p>
        </p:txBody>
      </p:sp>
      <p:sp>
        <p:nvSpPr>
          <p:cNvPr id="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52" name="Body Level One…"/>
          <p:cNvSpPr txBox="1"/>
          <p:nvPr>
            <p:ph type="body" idx="1" hasCustomPrompt="1"/>
          </p:nvPr>
        </p:nvSpPr>
        <p:spPr>
          <a:prstGeom prst="rect">
            <a:avLst/>
          </a:prstGeom>
        </p:spPr>
        <p:txBody>
          <a:bodyPr numCol="2" spcCol="1098550"/>
          <a:lstStyle/>
          <a:p>
            <a:pPr/>
            <a:r>
              <a:t>Slide bullet text</a:t>
            </a:r>
          </a:p>
          <a:p>
            <a:pPr lvl="1"/>
            <a:r>
              <a:t/>
            </a:r>
          </a:p>
          <a:p>
            <a:pPr lvl="2"/>
            <a:r>
              <a:t/>
            </a:r>
          </a:p>
          <a:p>
            <a:pPr lvl="3"/>
            <a:r>
              <a:t/>
            </a:r>
          </a:p>
          <a:p>
            <a:pPr lvl="4"/>
            <a:r>
              <a:t/>
            </a: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0" name="Slide Subtitle"/>
          <p:cNvSpPr txBox="1"/>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61" name="Body Level One…"/>
          <p:cNvSpPr txBox="1"/>
          <p:nvPr>
            <p:ph type="body" sz="half" idx="1" hasCustomPrompt="1"/>
          </p:nvPr>
        </p:nvSpPr>
        <p:spPr>
          <a:xfrm>
            <a:off x="1206500" y="4248504"/>
            <a:ext cx="9779000" cy="8256630"/>
          </a:xfrm>
          <a:prstGeom prst="rect">
            <a:avLst/>
          </a:prstGeom>
        </p:spPr>
        <p:txBody>
          <a:bodyPr/>
          <a:lstStyle/>
          <a:p>
            <a:pPr/>
            <a:r>
              <a:t>Slide bullet text</a:t>
            </a:r>
          </a:p>
          <a:p>
            <a:pPr lvl="1"/>
            <a:r>
              <a:t/>
            </a:r>
          </a:p>
          <a:p>
            <a:pPr lvl="2"/>
            <a:r>
              <a:t/>
            </a:r>
          </a:p>
          <a:p>
            <a:pPr lvl="3"/>
            <a:r>
              <a:t/>
            </a:r>
          </a:p>
          <a:p>
            <a:pPr lvl="4"/>
            <a:r>
              <a:t/>
            </a:r>
          </a:p>
        </p:txBody>
      </p:sp>
      <p:sp>
        <p:nvSpPr>
          <p:cNvPr id="62" name="Bowl of pappardelle pasta with parsley butter, roasted hazelnuts, and shaved parmesan cheese"/>
          <p:cNvSpPr/>
          <p:nvPr>
            <p:ph type="pic" idx="22"/>
          </p:nvPr>
        </p:nvSpPr>
        <p:spPr>
          <a:xfrm>
            <a:off x="12192000" y="-407266"/>
            <a:ext cx="10916874" cy="14555832"/>
          </a:xfrm>
          <a:prstGeom prst="rect">
            <a:avLst/>
          </a:prstGeom>
        </p:spPr>
        <p:txBody>
          <a:bodyPr lIns="91439" tIns="45719" rIns="91439" bIns="45719">
            <a:noAutofit/>
          </a:bodyPr>
          <a:lstStyle/>
          <a:p>
            <a:pPr/>
          </a:p>
        </p:txBody>
      </p:sp>
      <p:sp>
        <p:nvSpPr>
          <p:cNvPr id="63" name="Slide Title"/>
          <p:cNvSpPr txBox="1"/>
          <p:nvPr>
            <p:ph type="title" hasCustomPrompt="1"/>
          </p:nvPr>
        </p:nvSpPr>
        <p:spPr>
          <a:xfrm>
            <a:off x="1206500" y="1079500"/>
            <a:ext cx="9779000" cy="1435100"/>
          </a:xfrm>
          <a:prstGeom prst="rect">
            <a:avLst/>
          </a:prstGeom>
        </p:spPr>
        <p:txBody>
          <a:bodyPr/>
          <a:lstStyle/>
          <a:p>
            <a:pPr/>
            <a:r>
              <a:t>Slide Title</a:t>
            </a:r>
          </a:p>
        </p:txBody>
      </p:sp>
      <p:sp>
        <p:nvSpPr>
          <p:cNvPr id="6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p:spTree>
      <p:nvGrpSpPr>
        <p:cNvPr id="1" name=""/>
        <p:cNvGrpSpPr/>
        <p:nvPr/>
      </p:nvGrpSpPr>
      <p:grpSpPr>
        <a:xfrm>
          <a:off x="0" y="0"/>
          <a:ext cx="0" cy="0"/>
          <a:chOff x="0" y="0"/>
          <a:chExt cx="0" cy="0"/>
        </a:xfrm>
      </p:grpSpPr>
      <p:sp>
        <p:nvSpPr>
          <p:cNvPr id="71" name="Section Title"/>
          <p:cNvSpPr txBox="1"/>
          <p:nvPr>
            <p:ph type="title" hasCustomPrompt="1"/>
          </p:nvPr>
        </p:nvSpPr>
        <p:spPr>
          <a:xfrm>
            <a:off x="1206496" y="4533900"/>
            <a:ext cx="21971004" cy="4648200"/>
          </a:xfrm>
          <a:prstGeom prst="rect">
            <a:avLst/>
          </a:prstGeom>
        </p:spPr>
        <p:txBody>
          <a:bodyPr anchor="ctr"/>
          <a:lstStyle>
            <a:lvl1pPr>
              <a:defRPr b="0" spc="-232" sz="11600">
                <a:latin typeface="Helvetica Neue Medium"/>
                <a:ea typeface="Helvetica Neue Medium"/>
                <a:cs typeface="Helvetica Neue Medium"/>
                <a:sym typeface="Helvetica Neue Medium"/>
              </a:defRPr>
            </a:lvl1pPr>
          </a:lstStyle>
          <a:p>
            <a:pPr/>
            <a:r>
              <a:t>Section Title</a:t>
            </a:r>
          </a:p>
        </p:txBody>
      </p:sp>
      <p:sp>
        <p:nvSpPr>
          <p:cNvPr id="72" name="Slide Number"/>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79" name="Slide Title"/>
          <p:cNvSpPr txBox="1"/>
          <p:nvPr>
            <p:ph type="title" hasCustomPrompt="1"/>
          </p:nvPr>
        </p:nvSpPr>
        <p:spPr>
          <a:xfrm>
            <a:off x="1206500" y="1079500"/>
            <a:ext cx="21971000" cy="1434949"/>
          </a:xfrm>
          <a:prstGeom prst="rect">
            <a:avLst/>
          </a:prstGeom>
        </p:spPr>
        <p:txBody>
          <a:bodyPr/>
          <a:lstStyle/>
          <a:p>
            <a:pPr/>
            <a:r>
              <a:t>Slide Title</a:t>
            </a:r>
          </a:p>
        </p:txBody>
      </p:sp>
      <p:sp>
        <p:nvSpPr>
          <p:cNvPr id="80" name="Slide Subtitle"/>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8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genda">
    <p:spTree>
      <p:nvGrpSpPr>
        <p:cNvPr id="1" name=""/>
        <p:cNvGrpSpPr/>
        <p:nvPr/>
      </p:nvGrpSpPr>
      <p:grpSpPr>
        <a:xfrm>
          <a:off x="0" y="0"/>
          <a:ext cx="0" cy="0"/>
          <a:chOff x="0" y="0"/>
          <a:chExt cx="0" cy="0"/>
        </a:xfrm>
      </p:grpSpPr>
      <p:sp>
        <p:nvSpPr>
          <p:cNvPr id="88" name="Agenda Title"/>
          <p:cNvSpPr txBox="1"/>
          <p:nvPr>
            <p:ph type="title" hasCustomPrompt="1"/>
          </p:nvPr>
        </p:nvSpPr>
        <p:spPr>
          <a:xfrm>
            <a:off x="1206500" y="1079500"/>
            <a:ext cx="21971000" cy="1435100"/>
          </a:xfrm>
          <a:prstGeom prst="rect">
            <a:avLst/>
          </a:prstGeom>
        </p:spPr>
        <p:txBody>
          <a:bodyPr/>
          <a:lstStyle/>
          <a:p>
            <a:pPr/>
            <a:r>
              <a:t>Agenda Title</a:t>
            </a:r>
          </a:p>
        </p:txBody>
      </p:sp>
      <p:sp>
        <p:nvSpPr>
          <p:cNvPr id="89" name="Agenda Subtitle"/>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Agenda Subtitle</a:t>
            </a:r>
          </a:p>
        </p:txBody>
      </p:sp>
      <p:sp>
        <p:nvSpPr>
          <p:cNvPr id="90" name="Body Level One…"/>
          <p:cNvSpPr txBox="1"/>
          <p:nvPr>
            <p:ph type="body" idx="1" hasCustomPrompt="1"/>
          </p:nvPr>
        </p:nvSpPr>
        <p:spPr>
          <a:prstGeom prst="rect">
            <a:avLst/>
          </a:prstGeom>
        </p:spPr>
        <p:txBody>
          <a:bodyPr/>
          <a:lstStyle>
            <a:lvl1pPr marL="0" indent="0" defTabSz="825500">
              <a:lnSpc>
                <a:spcPct val="100000"/>
              </a:lnSpc>
              <a:spcBef>
                <a:spcPts val="1800"/>
              </a:spcBef>
              <a:buSzTx/>
              <a:buNone/>
              <a:defRPr spc="-55" sz="5500"/>
            </a:lvl1pPr>
            <a:lvl2pPr marL="0" indent="457200" defTabSz="825500">
              <a:lnSpc>
                <a:spcPct val="100000"/>
              </a:lnSpc>
              <a:spcBef>
                <a:spcPts val="1800"/>
              </a:spcBef>
              <a:buSzTx/>
              <a:buNone/>
              <a:defRPr spc="-55" sz="5500"/>
            </a:lvl2pPr>
            <a:lvl3pPr marL="0" indent="914400" defTabSz="825500">
              <a:lnSpc>
                <a:spcPct val="100000"/>
              </a:lnSpc>
              <a:spcBef>
                <a:spcPts val="1800"/>
              </a:spcBef>
              <a:buSzTx/>
              <a:buNone/>
              <a:defRPr spc="-55" sz="5500"/>
            </a:lvl3pPr>
            <a:lvl4pPr marL="0" indent="1371600" defTabSz="825500">
              <a:lnSpc>
                <a:spcPct val="100000"/>
              </a:lnSpc>
              <a:spcBef>
                <a:spcPts val="1800"/>
              </a:spcBef>
              <a:buSzTx/>
              <a:buNone/>
              <a:defRPr spc="-55" sz="5500"/>
            </a:lvl4pPr>
            <a:lvl5pPr marL="0" indent="1828800" defTabSz="825500">
              <a:lnSpc>
                <a:spcPct val="100000"/>
              </a:lnSpc>
              <a:spcBef>
                <a:spcPts val="1800"/>
              </a:spcBef>
              <a:buSzTx/>
              <a:buNone/>
              <a:defRPr spc="-55" sz="5500"/>
            </a:lvl5pPr>
          </a:lstStyle>
          <a:p>
            <a:pPr/>
            <a:r>
              <a:t>Agenda Topics</a:t>
            </a:r>
          </a:p>
          <a:p>
            <a:pPr lvl="1"/>
            <a:r>
              <a:t/>
            </a:r>
          </a:p>
          <a:p>
            <a:pPr lvl="2"/>
            <a:r>
              <a:t/>
            </a:r>
          </a:p>
          <a:p>
            <a:pPr lvl="3"/>
            <a:r>
              <a:t/>
            </a:r>
          </a:p>
          <a:p>
            <a:pPr lvl="4"/>
            <a:r>
              <a:t/>
            </a:r>
          </a:p>
        </p:txBody>
      </p:sp>
      <p:sp>
        <p:nvSpPr>
          <p:cNvPr id="9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Slide Title"/>
          <p:cNvSpPr txBox="1"/>
          <p:nvPr>
            <p:ph type="title" hasCustomPrompt="1"/>
          </p:nvPr>
        </p:nvSpPr>
        <p:spPr>
          <a:xfrm>
            <a:off x="1206500" y="1079500"/>
            <a:ext cx="21971000" cy="143316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Title</a:t>
            </a:r>
          </a:p>
        </p:txBody>
      </p:sp>
      <p:sp>
        <p:nvSpPr>
          <p:cNvPr id="3" name="Body Level One…"/>
          <p:cNvSpPr txBox="1"/>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bullet text</a:t>
            </a:r>
          </a:p>
          <a:p>
            <a:pPr lvl="1"/>
            <a:r>
              <a:t/>
            </a:r>
          </a:p>
          <a:p>
            <a:pPr lvl="2"/>
            <a:r>
              <a:t/>
            </a:r>
          </a:p>
          <a:p>
            <a:pPr lvl="3"/>
            <a:r>
              <a:t/>
            </a:r>
          </a:p>
          <a:p>
            <a:pPr lvl="4"/>
            <a:r>
              <a:t/>
            </a:r>
          </a:p>
        </p:txBody>
      </p:sp>
      <p:sp>
        <p:nvSpPr>
          <p:cNvPr id="4" name="Slide Number"/>
          <p:cNvSpPr txBox="1"/>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transition xmlns:p14="http://schemas.microsoft.com/office/powerpoint/2010/main" spd="med" advClick="1"/>
  <p:txStyles>
    <p:titleStyle>
      <a:lvl1pPr marL="0" marR="0" indent="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9.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0.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1.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2.xml"/><Relationship Id="rId3" Type="http://schemas.openxmlformats.org/officeDocument/2006/relationships/image" Target="../media/image4.jpe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3.xml"/><Relationship Id="rId3" Type="http://schemas.openxmlformats.org/officeDocument/2006/relationships/image" Target="../media/image5.jpe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4.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5.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6.xml"/><Relationship Id="rId3" Type="http://schemas.openxmlformats.org/officeDocument/2006/relationships/image" Target="../media/image6.jpeg"/></Relationships>

</file>

<file path=ppt/slides/_rels/slide18.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7.xml"/><Relationship Id="rId3" Type="http://schemas.openxmlformats.org/officeDocument/2006/relationships/image" Target="../media/image1.tif"/></Relationships>

</file>

<file path=ppt/slides/_rels/slide19.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8.xml"/><Relationship Id="rId3" Type="http://schemas.openxmlformats.org/officeDocument/2006/relationships/image" Target="../media/image7.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20.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9.xml"/><Relationship Id="rId3" Type="http://schemas.openxmlformats.org/officeDocument/2006/relationships/image" Target="../media/image8.jpeg"/></Relationships>

</file>

<file path=ppt/slides/_rels/slide21.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2.tif"/></Relationships>

</file>

<file path=ppt/slides/_rels/slide22.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9.jpeg"/></Relationships>

</file>

<file path=ppt/slides/_rels/slide23.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0.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7.xml"/><Relationship Id="rId3" Type="http://schemas.openxmlformats.org/officeDocument/2006/relationships/image" Target="../media/image1.gif"/></Relationships>

</file>

<file path=ppt/slides/_rels/slide9.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8" name="Helping Kids Cope With Anxiety…"/>
          <p:cNvSpPr txBox="1"/>
          <p:nvPr>
            <p:ph type="title" idx="4294967295"/>
          </p:nvPr>
        </p:nvSpPr>
        <p:spPr>
          <a:xfrm>
            <a:off x="4419600" y="3657598"/>
            <a:ext cx="16069128" cy="5307969"/>
          </a:xfrm>
          <a:prstGeom prst="rect">
            <a:avLst/>
          </a:prstGeom>
          <a:effectLst>
            <a:outerShdw sx="100000" sy="100000" kx="0" ky="0" algn="b" rotWithShape="0" blurRad="127000" dist="12700" dir="8100000">
              <a:srgbClr val="FFFFFF">
                <a:alpha val="75000"/>
              </a:srgbClr>
            </a:outerShdw>
          </a:effectLst>
        </p:spPr>
        <p:txBody>
          <a:bodyPr lIns="91437" tIns="91437" rIns="91437" bIns="91437" anchor="ctr"/>
          <a:lstStyle/>
          <a:p>
            <a:pPr algn="ctr" defTabSz="1133854">
              <a:lnSpc>
                <a:spcPct val="100000"/>
              </a:lnSpc>
              <a:defRPr spc="0" sz="5400">
                <a:latin typeface="Verdana"/>
                <a:ea typeface="Verdana"/>
                <a:cs typeface="Verdana"/>
                <a:sym typeface="Verdana"/>
              </a:defRPr>
            </a:pPr>
          </a:p>
          <a:p>
            <a:pPr algn="ctr" defTabSz="1133854">
              <a:lnSpc>
                <a:spcPct val="100000"/>
              </a:lnSpc>
              <a:defRPr spc="0" sz="5400">
                <a:latin typeface="Verdana"/>
                <a:ea typeface="Verdana"/>
                <a:cs typeface="Verdana"/>
                <a:sym typeface="Verdana"/>
              </a:defRPr>
            </a:pPr>
            <a:r>
              <a:t>Spring Form</a:t>
            </a:r>
          </a:p>
          <a:p>
            <a:pPr algn="ctr" defTabSz="1133854">
              <a:lnSpc>
                <a:spcPct val="100000"/>
              </a:lnSpc>
              <a:defRPr spc="0" sz="5400">
                <a:latin typeface="Verdana"/>
                <a:ea typeface="Verdana"/>
                <a:cs typeface="Verdana"/>
                <a:sym typeface="Verdana"/>
              </a:defRPr>
            </a:pPr>
            <a:r>
              <a:t>Break the Taboo: A Forum on Youth Mental Health &amp; Substance Use Disorder</a:t>
            </a:r>
          </a:p>
        </p:txBody>
      </p:sp>
      <p:sp>
        <p:nvSpPr>
          <p:cNvPr id="159" name="August 24, 2020…"/>
          <p:cNvSpPr txBox="1"/>
          <p:nvPr>
            <p:ph type="body" sz="half" idx="4294967295"/>
          </p:nvPr>
        </p:nvSpPr>
        <p:spPr>
          <a:xfrm>
            <a:off x="7236319" y="7656810"/>
            <a:ext cx="13337681" cy="6094117"/>
          </a:xfrm>
          <a:prstGeom prst="rect">
            <a:avLst/>
          </a:prstGeom>
          <a:effectLst>
            <a:outerShdw sx="100000" sy="100000" kx="0" ky="0" algn="b" rotWithShape="0" blurRad="127000" dist="12700" dir="8100000">
              <a:srgbClr val="FFFFFF">
                <a:alpha val="75000"/>
              </a:srgbClr>
            </a:outerShdw>
          </a:effectLst>
        </p:spPr>
        <p:txBody>
          <a:bodyPr lIns="91437" tIns="91437" rIns="91437" bIns="91437"/>
          <a:lstStyle/>
          <a:p>
            <a:pPr marL="0" indent="0" algn="r" defTabSz="1828800">
              <a:lnSpc>
                <a:spcPct val="100000"/>
              </a:lnSpc>
              <a:spcBef>
                <a:spcPts val="1400"/>
              </a:spcBef>
              <a:buSzTx/>
              <a:buNone/>
              <a:defRPr>
                <a:latin typeface="Times New Roman"/>
                <a:ea typeface="Times New Roman"/>
                <a:cs typeface="Times New Roman"/>
                <a:sym typeface="Times New Roman"/>
              </a:defRPr>
            </a:pPr>
          </a:p>
          <a:p>
            <a:pPr marL="0" indent="0" algn="r" defTabSz="1828800">
              <a:lnSpc>
                <a:spcPct val="100000"/>
              </a:lnSpc>
              <a:spcBef>
                <a:spcPts val="1400"/>
              </a:spcBef>
              <a:buSzTx/>
              <a:buNone/>
              <a:defRPr>
                <a:latin typeface="Times New Roman"/>
                <a:ea typeface="Times New Roman"/>
                <a:cs typeface="Times New Roman"/>
                <a:sym typeface="Times New Roman"/>
              </a:defRPr>
            </a:pPr>
          </a:p>
          <a:p>
            <a:pPr marL="0" indent="0" algn="r" defTabSz="1828800">
              <a:lnSpc>
                <a:spcPct val="100000"/>
              </a:lnSpc>
              <a:spcBef>
                <a:spcPts val="1000"/>
              </a:spcBef>
              <a:buSzTx/>
              <a:buNone/>
              <a:defRPr>
                <a:latin typeface="Verdana"/>
                <a:ea typeface="Verdana"/>
                <a:cs typeface="Verdana"/>
                <a:sym typeface="Verdana"/>
              </a:defRPr>
            </a:pPr>
          </a:p>
          <a:p>
            <a:pPr marL="0" indent="0" algn="r" defTabSz="1828800">
              <a:lnSpc>
                <a:spcPct val="100000"/>
              </a:lnSpc>
              <a:spcBef>
                <a:spcPts val="1000"/>
              </a:spcBef>
              <a:buSzTx/>
              <a:buNone/>
              <a:defRPr sz="4000">
                <a:latin typeface="Verdana"/>
                <a:ea typeface="Verdana"/>
                <a:cs typeface="Verdana"/>
                <a:sym typeface="Verdana"/>
              </a:defRPr>
            </a:pPr>
            <a:r>
              <a:t>May 19, 2022</a:t>
            </a:r>
          </a:p>
          <a:p>
            <a:pPr marL="0" indent="0" algn="r" defTabSz="1828800">
              <a:lnSpc>
                <a:spcPct val="100000"/>
              </a:lnSpc>
              <a:spcBef>
                <a:spcPts val="1000"/>
              </a:spcBef>
              <a:buSzTx/>
              <a:buNone/>
              <a:defRPr sz="4000">
                <a:latin typeface="Verdana"/>
                <a:ea typeface="Verdana"/>
                <a:cs typeface="Verdana"/>
                <a:sym typeface="Verdana"/>
              </a:defRPr>
            </a:pPr>
            <a:r>
              <a:t>Jennifer Bienstock, Psy.D.</a:t>
            </a:r>
          </a:p>
          <a:p>
            <a:pPr marL="0" indent="0" algn="r" defTabSz="1828800">
              <a:lnSpc>
                <a:spcPct val="100000"/>
              </a:lnSpc>
              <a:spcBef>
                <a:spcPts val="1000"/>
              </a:spcBef>
              <a:buSzTx/>
              <a:buNone/>
              <a:defRPr sz="4000">
                <a:latin typeface="Verdana"/>
                <a:ea typeface="Verdana"/>
                <a:cs typeface="Verdana"/>
                <a:sym typeface="Verdana"/>
              </a:defRPr>
            </a:pPr>
            <a:r>
              <a:t>Center for Anxiety and Behavioral Change</a:t>
            </a:r>
          </a:p>
        </p:txBody>
      </p:sp>
      <p:sp>
        <p:nvSpPr>
          <p:cNvPr id="160" name="Slide Number"/>
          <p:cNvSpPr txBox="1"/>
          <p:nvPr>
            <p:ph type="sldNum" sz="quarter" idx="2"/>
          </p:nvPr>
        </p:nvSpPr>
        <p:spPr>
          <a:xfrm>
            <a:off x="19591024" y="12496800"/>
            <a:ext cx="373377" cy="57417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6" name="Self-Efficacy “Why Doesn’t the Bird Fear the Branch Breaking”"/>
          <p:cNvSpPr txBox="1"/>
          <p:nvPr>
            <p:ph type="title" idx="4294967295"/>
          </p:nvPr>
        </p:nvSpPr>
        <p:spPr>
          <a:xfrm>
            <a:off x="4419600" y="1219197"/>
            <a:ext cx="15544800" cy="2286006"/>
          </a:xfrm>
          <a:prstGeom prst="rect">
            <a:avLst/>
          </a:prstGeom>
          <a:effectLst>
            <a:outerShdw sx="100000" sy="100000" kx="0" ky="0" algn="b" rotWithShape="0" blurRad="127000" dist="12700" dir="8100000">
              <a:srgbClr val="FFFFFF">
                <a:alpha val="75000"/>
              </a:srgbClr>
            </a:outerShdw>
          </a:effectLst>
        </p:spPr>
        <p:txBody>
          <a:bodyPr lIns="91437" tIns="91437" rIns="91437" bIns="91437" anchor="ctr"/>
          <a:lstStyle/>
          <a:p>
            <a:pPr algn="ctr" defTabSz="1408174">
              <a:lnSpc>
                <a:spcPct val="100000"/>
              </a:lnSpc>
              <a:defRPr spc="0" sz="6600">
                <a:latin typeface="Verdana"/>
                <a:ea typeface="Verdana"/>
                <a:cs typeface="Verdana"/>
                <a:sym typeface="Verdana"/>
              </a:defRPr>
            </a:pPr>
            <a:r>
              <a:t>Self-Efficacy</a:t>
            </a:r>
            <a:br/>
            <a:r>
              <a:rPr sz="4200"/>
              <a:t>“Why Doesn’t the Bird Fear the Branch Breaking”</a:t>
            </a:r>
          </a:p>
        </p:txBody>
      </p:sp>
      <p:sp>
        <p:nvSpPr>
          <p:cNvPr id="217" name="An individual’s belief in his/her capacity to execute behaviors necessary to produce specific performance attainments…"/>
          <p:cNvSpPr txBox="1"/>
          <p:nvPr>
            <p:ph type="body" idx="4294967295"/>
          </p:nvPr>
        </p:nvSpPr>
        <p:spPr>
          <a:xfrm>
            <a:off x="2370701" y="3962400"/>
            <a:ext cx="20440223" cy="8653029"/>
          </a:xfrm>
          <a:prstGeom prst="rect">
            <a:avLst/>
          </a:prstGeom>
          <a:effectLst>
            <a:outerShdw sx="100000" sy="100000" kx="0" ky="0" algn="b" rotWithShape="0" blurRad="127000" dist="12700" dir="8100000">
              <a:srgbClr val="FFFFFF">
                <a:alpha val="75000"/>
              </a:srgbClr>
            </a:outerShdw>
          </a:effectLst>
        </p:spPr>
        <p:txBody>
          <a:bodyPr lIns="91437" tIns="91437" rIns="91437" bIns="91437"/>
          <a:lstStyle/>
          <a:p>
            <a:pPr marL="644649" indent="-644649" defTabSz="1719072">
              <a:lnSpc>
                <a:spcPct val="100000"/>
              </a:lnSpc>
              <a:spcBef>
                <a:spcPts val="1400"/>
              </a:spcBef>
              <a:buSzPct val="100000"/>
              <a:buChar char="▪"/>
              <a:defRPr sz="6000">
                <a:latin typeface="Verdana"/>
                <a:ea typeface="Verdana"/>
                <a:cs typeface="Verdana"/>
                <a:sym typeface="Verdana"/>
              </a:defRPr>
            </a:pPr>
            <a:r>
              <a:t>An individual’s belief in his/her capacity to execute behaviors necessary to produce specific performance attainments</a:t>
            </a:r>
          </a:p>
          <a:p>
            <a:pPr marL="644649" indent="-644649" defTabSz="1719072">
              <a:lnSpc>
                <a:spcPct val="100000"/>
              </a:lnSpc>
              <a:spcBef>
                <a:spcPts val="1400"/>
              </a:spcBef>
              <a:buSzPct val="100000"/>
              <a:buChar char="▪"/>
              <a:defRPr sz="6000">
                <a:latin typeface="Verdana"/>
                <a:ea typeface="Verdana"/>
                <a:cs typeface="Verdana"/>
                <a:sym typeface="Verdana"/>
              </a:defRPr>
            </a:pPr>
            <a:r>
              <a:t>I know I can do it because…</a:t>
            </a:r>
          </a:p>
          <a:p>
            <a:pPr lvl="1" marL="966977" indent="-537208" defTabSz="1719072">
              <a:lnSpc>
                <a:spcPct val="100000"/>
              </a:lnSpc>
              <a:spcBef>
                <a:spcPts val="0"/>
              </a:spcBef>
              <a:buSzPct val="100000"/>
              <a:buChar char="▪"/>
              <a:defRPr sz="5200">
                <a:latin typeface="Verdana"/>
                <a:ea typeface="Verdana"/>
                <a:cs typeface="Verdana"/>
                <a:sym typeface="Verdana"/>
              </a:defRPr>
            </a:pPr>
            <a:r>
              <a:t>Mastery experiences</a:t>
            </a:r>
          </a:p>
          <a:p>
            <a:pPr lvl="1" marL="966977" indent="-537208" defTabSz="1719072">
              <a:lnSpc>
                <a:spcPct val="100000"/>
              </a:lnSpc>
              <a:spcBef>
                <a:spcPts val="0"/>
              </a:spcBef>
              <a:buSzPct val="100000"/>
              <a:buChar char="▪"/>
              <a:defRPr sz="5200">
                <a:latin typeface="Verdana"/>
                <a:ea typeface="Verdana"/>
                <a:cs typeface="Verdana"/>
                <a:sym typeface="Verdana"/>
              </a:defRPr>
            </a:pPr>
            <a:r>
              <a:t>Vicarious Experiences</a:t>
            </a:r>
          </a:p>
          <a:p>
            <a:pPr lvl="1" marL="966977" indent="-537208" defTabSz="1719072">
              <a:lnSpc>
                <a:spcPct val="100000"/>
              </a:lnSpc>
              <a:spcBef>
                <a:spcPts val="0"/>
              </a:spcBef>
              <a:buSzPct val="100000"/>
              <a:buChar char="▪"/>
              <a:defRPr sz="5200">
                <a:latin typeface="Verdana"/>
                <a:ea typeface="Verdana"/>
                <a:cs typeface="Verdana"/>
                <a:sym typeface="Verdana"/>
              </a:defRPr>
            </a:pPr>
            <a:r>
              <a:t>Verbal Persuasion</a:t>
            </a:r>
          </a:p>
          <a:p>
            <a:pPr lvl="1" marL="966977" indent="-537208" defTabSz="1719072">
              <a:lnSpc>
                <a:spcPct val="100000"/>
              </a:lnSpc>
              <a:spcBef>
                <a:spcPts val="0"/>
              </a:spcBef>
              <a:buSzPct val="100000"/>
              <a:buChar char="▪"/>
              <a:defRPr sz="5200">
                <a:latin typeface="Verdana"/>
                <a:ea typeface="Verdana"/>
                <a:cs typeface="Verdana"/>
                <a:sym typeface="Verdana"/>
              </a:defRPr>
            </a:pPr>
            <a:r>
              <a:t>Emotional States </a:t>
            </a:r>
          </a:p>
        </p:txBody>
      </p:sp>
      <p:sp>
        <p:nvSpPr>
          <p:cNvPr id="218"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2" name="What Anxiety Can Look Like"/>
          <p:cNvSpPr txBox="1"/>
          <p:nvPr>
            <p:ph type="title" idx="4294967295"/>
          </p:nvPr>
        </p:nvSpPr>
        <p:spPr>
          <a:xfrm>
            <a:off x="4419600" y="1219197"/>
            <a:ext cx="15544800" cy="2286006"/>
          </a:xfrm>
          <a:prstGeom prst="rect">
            <a:avLst/>
          </a:prstGeom>
          <a:effectLst>
            <a:outerShdw sx="100000" sy="100000" kx="0" ky="0" algn="b" rotWithShape="0" blurRad="127000" dist="12700" dir="8100000">
              <a:srgbClr val="FFFFFF">
                <a:alpha val="75000"/>
              </a:srgbClr>
            </a:outerShdw>
          </a:effectLst>
        </p:spPr>
        <p:txBody>
          <a:bodyPr lIns="91437" tIns="91437" rIns="91437" bIns="91437" anchor="ctr"/>
          <a:lstStyle>
            <a:lvl1pPr algn="ctr" defTabSz="1591054">
              <a:lnSpc>
                <a:spcPct val="100000"/>
              </a:lnSpc>
              <a:defRPr spc="0" sz="7600">
                <a:latin typeface="Verdana"/>
                <a:ea typeface="Verdana"/>
                <a:cs typeface="Verdana"/>
                <a:sym typeface="Verdana"/>
              </a:defRPr>
            </a:lvl1pPr>
          </a:lstStyle>
          <a:p>
            <a:pPr/>
            <a:r>
              <a:t>What Anxiety Can Look Like</a:t>
            </a:r>
          </a:p>
        </p:txBody>
      </p:sp>
      <p:sp>
        <p:nvSpPr>
          <p:cNvPr id="223" name="Inattention…"/>
          <p:cNvSpPr txBox="1"/>
          <p:nvPr>
            <p:ph type="body" sz="half" idx="4294967295"/>
          </p:nvPr>
        </p:nvSpPr>
        <p:spPr>
          <a:xfrm>
            <a:off x="4419600" y="3962400"/>
            <a:ext cx="15544800" cy="8229600"/>
          </a:xfrm>
          <a:prstGeom prst="rect">
            <a:avLst/>
          </a:prstGeom>
          <a:effectLst>
            <a:outerShdw sx="100000" sy="100000" kx="0" ky="0" algn="b" rotWithShape="0" blurRad="127000" dist="12700" dir="8100000">
              <a:srgbClr val="FFFFFF">
                <a:alpha val="75000"/>
              </a:srgbClr>
            </a:outerShdw>
          </a:effectLst>
        </p:spPr>
        <p:txBody>
          <a:bodyPr lIns="91437" tIns="91437" rIns="91437" bIns="91437"/>
          <a:lstStyle/>
          <a:p>
            <a:pPr marL="685800" indent="-685800" defTabSz="1828800">
              <a:lnSpc>
                <a:spcPct val="100000"/>
              </a:lnSpc>
              <a:spcBef>
                <a:spcPts val="1400"/>
              </a:spcBef>
              <a:buSzPct val="100000"/>
              <a:buChar char="▪"/>
              <a:defRPr sz="6400">
                <a:latin typeface="Verdana"/>
                <a:ea typeface="Verdana"/>
                <a:cs typeface="Verdana"/>
                <a:sym typeface="Verdana"/>
              </a:defRPr>
            </a:pPr>
            <a:r>
              <a:t>Inattention</a:t>
            </a:r>
          </a:p>
          <a:p>
            <a:pPr marL="685800" indent="-685800" defTabSz="1828800">
              <a:lnSpc>
                <a:spcPct val="100000"/>
              </a:lnSpc>
              <a:spcBef>
                <a:spcPts val="1400"/>
              </a:spcBef>
              <a:buSzPct val="100000"/>
              <a:buChar char="▪"/>
              <a:defRPr sz="6400">
                <a:latin typeface="Verdana"/>
                <a:ea typeface="Verdana"/>
                <a:cs typeface="Verdana"/>
                <a:sym typeface="Verdana"/>
              </a:defRPr>
            </a:pPr>
            <a:r>
              <a:t>Absenteeism</a:t>
            </a:r>
          </a:p>
          <a:p>
            <a:pPr marL="685800" indent="-685800" defTabSz="1828800">
              <a:lnSpc>
                <a:spcPct val="100000"/>
              </a:lnSpc>
              <a:spcBef>
                <a:spcPts val="1400"/>
              </a:spcBef>
              <a:buSzPct val="100000"/>
              <a:buChar char="▪"/>
              <a:defRPr sz="6400">
                <a:latin typeface="Verdana"/>
                <a:ea typeface="Verdana"/>
                <a:cs typeface="Verdana"/>
                <a:sym typeface="Verdana"/>
              </a:defRPr>
            </a:pPr>
            <a:r>
              <a:t>Defiance</a:t>
            </a:r>
          </a:p>
          <a:p>
            <a:pPr marL="685800" indent="-685800" defTabSz="1828800">
              <a:lnSpc>
                <a:spcPct val="100000"/>
              </a:lnSpc>
              <a:spcBef>
                <a:spcPts val="1400"/>
              </a:spcBef>
              <a:buSzPct val="100000"/>
              <a:buChar char="▪"/>
              <a:defRPr sz="6400">
                <a:latin typeface="Verdana"/>
                <a:ea typeface="Verdana"/>
                <a:cs typeface="Verdana"/>
                <a:sym typeface="Verdana"/>
              </a:defRPr>
            </a:pPr>
            <a:r>
              <a:t>Incomplete work</a:t>
            </a:r>
          </a:p>
          <a:p>
            <a:pPr marL="685800" indent="-685800" defTabSz="1828800">
              <a:lnSpc>
                <a:spcPct val="100000"/>
              </a:lnSpc>
              <a:spcBef>
                <a:spcPts val="1400"/>
              </a:spcBef>
              <a:buSzPct val="100000"/>
              <a:buChar char="▪"/>
              <a:defRPr sz="6400">
                <a:latin typeface="Verdana"/>
                <a:ea typeface="Verdana"/>
                <a:cs typeface="Verdana"/>
                <a:sym typeface="Verdana"/>
              </a:defRPr>
            </a:pPr>
            <a:r>
              <a:t>Irritability</a:t>
            </a:r>
          </a:p>
          <a:p>
            <a:pPr marL="685800" indent="-685800" defTabSz="1828800">
              <a:lnSpc>
                <a:spcPct val="100000"/>
              </a:lnSpc>
              <a:spcBef>
                <a:spcPts val="1400"/>
              </a:spcBef>
              <a:buSzPct val="100000"/>
              <a:buChar char="▪"/>
              <a:defRPr sz="6400">
                <a:latin typeface="Verdana"/>
                <a:ea typeface="Verdana"/>
                <a:cs typeface="Verdana"/>
                <a:sym typeface="Verdana"/>
              </a:defRPr>
            </a:pPr>
            <a:r>
              <a:t>Isolation</a:t>
            </a:r>
          </a:p>
        </p:txBody>
      </p:sp>
      <p:sp>
        <p:nvSpPr>
          <p:cNvPr id="224" name="Slide Number"/>
          <p:cNvSpPr txBox="1"/>
          <p:nvPr>
            <p:ph type="sldNum" sz="quarter" idx="2"/>
          </p:nvPr>
        </p:nvSpPr>
        <p:spPr>
          <a:xfrm>
            <a:off x="19426420" y="12496800"/>
            <a:ext cx="537981" cy="57417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8" name="Handling Strong Emotions “Thoughts are not evidence and feelings aren’t facts.”"/>
          <p:cNvSpPr txBox="1"/>
          <p:nvPr>
            <p:ph type="title" idx="4294967295"/>
          </p:nvPr>
        </p:nvSpPr>
        <p:spPr>
          <a:xfrm>
            <a:off x="4419600" y="1168397"/>
            <a:ext cx="15544800" cy="2286006"/>
          </a:xfrm>
          <a:prstGeom prst="rect">
            <a:avLst/>
          </a:prstGeom>
          <a:effectLst>
            <a:outerShdw sx="100000" sy="100000" kx="0" ky="0" algn="b" rotWithShape="0" blurRad="127000" dist="12700" dir="8100000">
              <a:srgbClr val="FFFFFF">
                <a:alpha val="75000"/>
              </a:srgbClr>
            </a:outerShdw>
          </a:effectLst>
        </p:spPr>
        <p:txBody>
          <a:bodyPr lIns="91437" tIns="91437" rIns="91437" bIns="91437" anchor="ctr"/>
          <a:lstStyle/>
          <a:p>
            <a:pPr algn="ctr" defTabSz="1499616">
              <a:lnSpc>
                <a:spcPct val="100000"/>
              </a:lnSpc>
              <a:defRPr spc="0" sz="7200">
                <a:latin typeface="Verdana"/>
                <a:ea typeface="Verdana"/>
                <a:cs typeface="Verdana"/>
                <a:sym typeface="Verdana"/>
              </a:defRPr>
            </a:pPr>
            <a:r>
              <a:t> Handling Strong Emotions</a:t>
            </a:r>
            <a:br/>
            <a:r>
              <a:rPr sz="3800"/>
              <a:t>“Thoughts are not evidence and feelings aren’t facts.”</a:t>
            </a:r>
          </a:p>
        </p:txBody>
      </p:sp>
      <p:sp>
        <p:nvSpPr>
          <p:cNvPr id="229" name="“Don’t believe everything you think”…"/>
          <p:cNvSpPr txBox="1"/>
          <p:nvPr>
            <p:ph type="body" sz="half" idx="4294967295"/>
          </p:nvPr>
        </p:nvSpPr>
        <p:spPr>
          <a:xfrm>
            <a:off x="4419600" y="3962400"/>
            <a:ext cx="15544800" cy="8229600"/>
          </a:xfrm>
          <a:prstGeom prst="rect">
            <a:avLst/>
          </a:prstGeom>
          <a:effectLst>
            <a:outerShdw sx="100000" sy="100000" kx="0" ky="0" algn="b" rotWithShape="0" blurRad="127000" dist="12700" dir="8100000">
              <a:srgbClr val="FFFFFF">
                <a:alpha val="75000"/>
              </a:srgbClr>
            </a:outerShdw>
          </a:effectLst>
        </p:spPr>
        <p:txBody>
          <a:bodyPr lIns="91437" tIns="91437" rIns="91437" bIns="91437"/>
          <a:lstStyle/>
          <a:p>
            <a:pPr marL="685800" indent="-685800" defTabSz="1828800">
              <a:lnSpc>
                <a:spcPct val="100000"/>
              </a:lnSpc>
              <a:spcBef>
                <a:spcPts val="1400"/>
              </a:spcBef>
              <a:buSzPct val="100000"/>
              <a:buChar char="▪"/>
              <a:defRPr sz="6400">
                <a:latin typeface="Verdana"/>
                <a:ea typeface="Verdana"/>
                <a:cs typeface="Verdana"/>
                <a:sym typeface="Verdana"/>
              </a:defRPr>
            </a:pPr>
            <a:r>
              <a:t>“Don’t believe everything you think”</a:t>
            </a:r>
          </a:p>
          <a:p>
            <a:pPr marL="685800" indent="-685800" defTabSz="1828800">
              <a:lnSpc>
                <a:spcPct val="100000"/>
              </a:lnSpc>
              <a:spcBef>
                <a:spcPts val="1400"/>
              </a:spcBef>
              <a:buSzPct val="100000"/>
              <a:buChar char="▪"/>
              <a:defRPr sz="6400">
                <a:latin typeface="Verdana"/>
                <a:ea typeface="Verdana"/>
                <a:cs typeface="Verdana"/>
                <a:sym typeface="Verdana"/>
              </a:defRPr>
            </a:pPr>
          </a:p>
          <a:p>
            <a:pPr marL="685800" indent="-685800" defTabSz="1828800">
              <a:lnSpc>
                <a:spcPct val="100000"/>
              </a:lnSpc>
              <a:spcBef>
                <a:spcPts val="1400"/>
              </a:spcBef>
              <a:buSzPct val="100000"/>
              <a:buChar char="▪"/>
              <a:defRPr sz="6400">
                <a:latin typeface="Verdana"/>
                <a:ea typeface="Verdana"/>
                <a:cs typeface="Verdana"/>
                <a:sym typeface="Verdana"/>
              </a:defRPr>
            </a:pPr>
            <a:r>
              <a:t>“Thoughts happen”</a:t>
            </a:r>
          </a:p>
          <a:p>
            <a:pPr marL="685800" indent="-685800" defTabSz="1828800">
              <a:lnSpc>
                <a:spcPct val="100000"/>
              </a:lnSpc>
              <a:spcBef>
                <a:spcPts val="1400"/>
              </a:spcBef>
              <a:buSzPct val="100000"/>
              <a:buChar char="▪"/>
              <a:defRPr sz="6400">
                <a:latin typeface="Verdana"/>
                <a:ea typeface="Verdana"/>
                <a:cs typeface="Verdana"/>
                <a:sym typeface="Verdana"/>
              </a:defRPr>
            </a:pPr>
          </a:p>
          <a:p>
            <a:pPr marL="685800" indent="-685800" defTabSz="1828800">
              <a:lnSpc>
                <a:spcPct val="100000"/>
              </a:lnSpc>
              <a:spcBef>
                <a:spcPts val="1400"/>
              </a:spcBef>
              <a:buSzPct val="100000"/>
              <a:buChar char="▪"/>
              <a:defRPr sz="6400">
                <a:latin typeface="Verdana"/>
                <a:ea typeface="Verdana"/>
                <a:cs typeface="Verdana"/>
                <a:sym typeface="Verdana"/>
              </a:defRPr>
            </a:pPr>
            <a:r>
              <a:t>“Right now I’m having the thought/feeling that…”</a:t>
            </a:r>
          </a:p>
        </p:txBody>
      </p:sp>
      <p:sp>
        <p:nvSpPr>
          <p:cNvPr id="230"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4" name="“Behind the Scenes Footage of Your Own Scary Thoughts”"/>
          <p:cNvSpPr txBox="1"/>
          <p:nvPr>
            <p:ph type="title" idx="4294967295"/>
          </p:nvPr>
        </p:nvSpPr>
        <p:spPr>
          <a:xfrm>
            <a:off x="4419600" y="1219197"/>
            <a:ext cx="15544800" cy="2286006"/>
          </a:xfrm>
          <a:prstGeom prst="rect">
            <a:avLst/>
          </a:prstGeom>
          <a:effectLst>
            <a:outerShdw sx="100000" sy="100000" kx="0" ky="0" algn="b" rotWithShape="0" blurRad="127000" dist="12700" dir="8100000">
              <a:srgbClr val="FFFFFF">
                <a:alpha val="75000"/>
              </a:srgbClr>
            </a:outerShdw>
          </a:effectLst>
        </p:spPr>
        <p:txBody>
          <a:bodyPr lIns="91437" tIns="91437" rIns="91437" bIns="91437" anchor="ctr"/>
          <a:lstStyle>
            <a:lvl1pPr algn="ctr" defTabSz="1408174">
              <a:lnSpc>
                <a:spcPct val="100000"/>
              </a:lnSpc>
              <a:defRPr b="0" spc="0" sz="6600">
                <a:latin typeface="Verdana"/>
                <a:ea typeface="Verdana"/>
                <a:cs typeface="Verdana"/>
                <a:sym typeface="Verdana"/>
              </a:defRPr>
            </a:lvl1pPr>
          </a:lstStyle>
          <a:p>
            <a:pPr/>
            <a:r>
              <a:t>“Behind the Scenes Footage of Your Own Scary Thoughts”</a:t>
            </a:r>
          </a:p>
        </p:txBody>
      </p:sp>
      <p:pic>
        <p:nvPicPr>
          <p:cNvPr id="235" name="MV5BYTM2MzBmNDctMjk0ZC00MTE5LTk3NTItNWQ5OTdiOTY1YTJlXkEyXkFqcGdeQXVyNjQ2MzU1NzQ@._V1_SX1777_CR0,0,1777,999_AL_.jpg" descr="MV5BYTM2MzBmNDctMjk0ZC00MTE5LTk3NTItNWQ5OTdiOTY1YTJlXkEyXkFqcGdeQXVyNjQ2MzU1NzQ@._V1_SX1777_CR0,0,1777,999_AL_.jpg"/>
          <p:cNvPicPr>
            <a:picLocks noChangeAspect="1"/>
          </p:cNvPicPr>
          <p:nvPr/>
        </p:nvPicPr>
        <p:blipFill>
          <a:blip r:embed="rId3">
            <a:extLst/>
          </a:blip>
          <a:srcRect l="0" t="2913" r="0" b="2914"/>
          <a:stretch>
            <a:fillRect/>
          </a:stretch>
        </p:blipFill>
        <p:spPr>
          <a:xfrm>
            <a:off x="4419600" y="3962397"/>
            <a:ext cx="15544800" cy="8229605"/>
          </a:xfrm>
          <a:prstGeom prst="rect">
            <a:avLst/>
          </a:prstGeom>
          <a:ln w="12700">
            <a:miter lim="400000"/>
          </a:ln>
          <a:effectLst>
            <a:outerShdw sx="100000" sy="100000" kx="0" ky="0" algn="b" rotWithShape="0" blurRad="127000" dist="12700" dir="8100000">
              <a:srgbClr val="FFFFFF">
                <a:alpha val="75000"/>
              </a:srgbClr>
            </a:outerShdw>
          </a:effectLst>
        </p:spPr>
      </p:pic>
      <p:sp>
        <p:nvSpPr>
          <p:cNvPr id="236"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0" name="“Model what you want the child to feel.”"/>
          <p:cNvSpPr txBox="1"/>
          <p:nvPr>
            <p:ph type="title" idx="4294967295"/>
          </p:nvPr>
        </p:nvSpPr>
        <p:spPr>
          <a:xfrm>
            <a:off x="4419600" y="1219197"/>
            <a:ext cx="15544800" cy="2286006"/>
          </a:xfrm>
          <a:prstGeom prst="rect">
            <a:avLst/>
          </a:prstGeom>
          <a:effectLst>
            <a:outerShdw sx="100000" sy="100000" kx="0" ky="0" algn="b" rotWithShape="0" blurRad="127000" dist="12700" dir="8100000">
              <a:srgbClr val="FFFFFF">
                <a:alpha val="75000"/>
              </a:srgbClr>
            </a:outerShdw>
          </a:effectLst>
        </p:spPr>
        <p:txBody>
          <a:bodyPr lIns="91437" tIns="91437" rIns="91437" bIns="91437" anchor="ctr"/>
          <a:lstStyle>
            <a:lvl1pPr algn="ctr" defTabSz="1828800">
              <a:lnSpc>
                <a:spcPct val="100000"/>
              </a:lnSpc>
              <a:defRPr b="0" spc="0" sz="6000">
                <a:latin typeface="Verdana"/>
                <a:ea typeface="Verdana"/>
                <a:cs typeface="Verdana"/>
                <a:sym typeface="Verdana"/>
              </a:defRPr>
            </a:lvl1pPr>
          </a:lstStyle>
          <a:p>
            <a:pPr/>
            <a:r>
              <a:t>“Model what you want the child to feel.”</a:t>
            </a:r>
          </a:p>
        </p:txBody>
      </p:sp>
      <p:pic>
        <p:nvPicPr>
          <p:cNvPr id="241" name="Unknown.jpeg" descr="Unknown.jpeg"/>
          <p:cNvPicPr>
            <a:picLocks noChangeAspect="1"/>
          </p:cNvPicPr>
          <p:nvPr/>
        </p:nvPicPr>
        <p:blipFill>
          <a:blip r:embed="rId3">
            <a:extLst/>
          </a:blip>
          <a:srcRect l="0" t="11155" r="0" b="11155"/>
          <a:stretch>
            <a:fillRect/>
          </a:stretch>
        </p:blipFill>
        <p:spPr>
          <a:xfrm>
            <a:off x="4419600" y="3962397"/>
            <a:ext cx="15544800" cy="8229605"/>
          </a:xfrm>
          <a:prstGeom prst="rect">
            <a:avLst/>
          </a:prstGeom>
          <a:ln w="12700">
            <a:miter lim="400000"/>
          </a:ln>
          <a:effectLst>
            <a:outerShdw sx="100000" sy="100000" kx="0" ky="0" algn="b" rotWithShape="0" blurRad="127000" dist="12700" dir="8100000">
              <a:srgbClr val="FFFFFF">
                <a:alpha val="75000"/>
              </a:srgbClr>
            </a:outerShdw>
          </a:effectLst>
        </p:spPr>
      </p:pic>
      <p:sp>
        <p:nvSpPr>
          <p:cNvPr id="242"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6" name="Cognitive Coping Strategies:  “Just because I feel scared doesn’t mean anything bad is going to happen”"/>
          <p:cNvSpPr txBox="1"/>
          <p:nvPr>
            <p:ph type="title" idx="4294967295"/>
          </p:nvPr>
        </p:nvSpPr>
        <p:spPr>
          <a:xfrm>
            <a:off x="4419600" y="1219200"/>
            <a:ext cx="15849600" cy="3352800"/>
          </a:xfrm>
          <a:prstGeom prst="rect">
            <a:avLst/>
          </a:prstGeom>
          <a:effectLst>
            <a:outerShdw sx="100000" sy="100000" kx="0" ky="0" algn="b" rotWithShape="0" blurRad="127000" dist="12700" dir="8100000">
              <a:srgbClr val="FFFFFF">
                <a:alpha val="75000"/>
              </a:srgbClr>
            </a:outerShdw>
          </a:effectLst>
        </p:spPr>
        <p:txBody>
          <a:bodyPr lIns="91437" tIns="91437" rIns="91437" bIns="91437" anchor="ctr"/>
          <a:lstStyle/>
          <a:p>
            <a:pPr algn="ctr" defTabSz="1280158">
              <a:lnSpc>
                <a:spcPct val="100000"/>
              </a:lnSpc>
              <a:defRPr spc="0" sz="6000">
                <a:latin typeface="Verdana"/>
                <a:ea typeface="Verdana"/>
                <a:cs typeface="Verdana"/>
                <a:sym typeface="Verdana"/>
              </a:defRPr>
            </a:pPr>
            <a:r>
              <a:t>Cognitive Coping Strategies:</a:t>
            </a:r>
            <a:br/>
            <a:br/>
            <a:r>
              <a:rPr sz="4200"/>
              <a:t>“Just because I feel scared doesn’t mean anything bad is going to happen”</a:t>
            </a:r>
          </a:p>
        </p:txBody>
      </p:sp>
      <p:sp>
        <p:nvSpPr>
          <p:cNvPr id="247" name="Discuss importance of self-talk…"/>
          <p:cNvSpPr txBox="1"/>
          <p:nvPr>
            <p:ph type="body" sz="half" idx="4294967295"/>
          </p:nvPr>
        </p:nvSpPr>
        <p:spPr>
          <a:xfrm>
            <a:off x="4419600" y="3962400"/>
            <a:ext cx="15544800" cy="8229600"/>
          </a:xfrm>
          <a:prstGeom prst="rect">
            <a:avLst/>
          </a:prstGeom>
          <a:effectLst>
            <a:outerShdw sx="100000" sy="100000" kx="0" ky="0" algn="b" rotWithShape="0" blurRad="127000" dist="12700" dir="8100000">
              <a:srgbClr val="FFFFFF">
                <a:alpha val="75000"/>
              </a:srgbClr>
            </a:outerShdw>
          </a:effectLst>
        </p:spPr>
        <p:txBody>
          <a:bodyPr lIns="91437" tIns="91437" rIns="91437" bIns="91437"/>
          <a:lstStyle/>
          <a:p>
            <a:pPr marL="685800" indent="-685800" defTabSz="1828800">
              <a:spcBef>
                <a:spcPts val="1400"/>
              </a:spcBef>
              <a:buSzPct val="100000"/>
              <a:buChar char="▪"/>
              <a:defRPr sz="5600">
                <a:latin typeface="Verdana"/>
                <a:ea typeface="Verdana"/>
                <a:cs typeface="Verdana"/>
                <a:sym typeface="Verdana"/>
              </a:defRPr>
            </a:pPr>
          </a:p>
          <a:p>
            <a:pPr marL="685800" indent="-685800" defTabSz="1828800">
              <a:spcBef>
                <a:spcPts val="1400"/>
              </a:spcBef>
              <a:buSzPct val="100000"/>
              <a:buChar char="▪"/>
              <a:defRPr sz="5600">
                <a:latin typeface="Verdana"/>
                <a:ea typeface="Verdana"/>
                <a:cs typeface="Verdana"/>
                <a:sym typeface="Verdana"/>
              </a:defRPr>
            </a:pPr>
          </a:p>
          <a:p>
            <a:pPr marL="685800" indent="-685800" defTabSz="1828800">
              <a:spcBef>
                <a:spcPts val="1200"/>
              </a:spcBef>
              <a:buSzPct val="100000"/>
              <a:buChar char="▪"/>
              <a:defRPr sz="5600">
                <a:latin typeface="Verdana"/>
                <a:ea typeface="Verdana"/>
                <a:cs typeface="Verdana"/>
                <a:sym typeface="Verdana"/>
              </a:defRPr>
            </a:pPr>
            <a:r>
              <a:t>Discuss importance of self-talk</a:t>
            </a:r>
          </a:p>
          <a:p>
            <a:pPr marL="685800" indent="-685800" defTabSz="1828800">
              <a:spcBef>
                <a:spcPts val="1400"/>
              </a:spcBef>
              <a:buSzPct val="100000"/>
              <a:buChar char="▪"/>
              <a:defRPr sz="5600">
                <a:latin typeface="Verdana"/>
                <a:ea typeface="Verdana"/>
                <a:cs typeface="Verdana"/>
                <a:sym typeface="Verdana"/>
              </a:defRPr>
            </a:pPr>
          </a:p>
          <a:p>
            <a:pPr marL="685800" indent="-685800" defTabSz="1828800">
              <a:spcBef>
                <a:spcPts val="1200"/>
              </a:spcBef>
              <a:buSzPct val="100000"/>
              <a:buChar char="▪"/>
              <a:defRPr sz="5600">
                <a:latin typeface="Verdana"/>
                <a:ea typeface="Verdana"/>
                <a:cs typeface="Verdana"/>
                <a:sym typeface="Verdana"/>
              </a:defRPr>
            </a:pPr>
            <a:r>
              <a:t>Create “Coping Cards”</a:t>
            </a:r>
          </a:p>
          <a:p>
            <a:pPr lvl="1" marL="0" indent="628650" defTabSz="1828800">
              <a:spcBef>
                <a:spcPts val="0"/>
              </a:spcBef>
              <a:buSzTx/>
              <a:buNone/>
              <a:defRPr>
                <a:latin typeface="Verdana"/>
                <a:ea typeface="Verdana"/>
                <a:cs typeface="Verdana"/>
                <a:sym typeface="Verdana"/>
              </a:defRPr>
            </a:pPr>
            <a:r>
              <a:t>- Individually tailored to fear cues</a:t>
            </a:r>
          </a:p>
          <a:p>
            <a:pPr lvl="1" marL="1028700" indent="-571500" defTabSz="1828800">
              <a:spcBef>
                <a:spcPts val="0"/>
              </a:spcBef>
              <a:buSzPct val="100000"/>
              <a:buChar char="-"/>
              <a:defRPr>
                <a:latin typeface="Verdana"/>
                <a:ea typeface="Verdana"/>
                <a:cs typeface="Verdana"/>
                <a:sym typeface="Verdana"/>
              </a:defRPr>
            </a:pPr>
            <a:r>
              <a:t>Review appropriate situations in which to use each card</a:t>
            </a:r>
          </a:p>
          <a:p>
            <a:pPr lvl="1" marL="1028700" indent="-571500" defTabSz="1828800">
              <a:spcBef>
                <a:spcPts val="0"/>
              </a:spcBef>
              <a:buSzPct val="100000"/>
              <a:buChar char="-"/>
              <a:defRPr>
                <a:latin typeface="Verdana"/>
                <a:ea typeface="Verdana"/>
                <a:cs typeface="Verdana"/>
                <a:sym typeface="Verdana"/>
              </a:defRPr>
            </a:pPr>
            <a:r>
              <a:t>Pop-quizzes with rewards for successful recall</a:t>
            </a:r>
          </a:p>
        </p:txBody>
      </p:sp>
      <p:sp>
        <p:nvSpPr>
          <p:cNvPr id="248"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2" name="Coping Card  Examples"/>
          <p:cNvSpPr txBox="1"/>
          <p:nvPr>
            <p:ph type="title" idx="4294967295"/>
          </p:nvPr>
        </p:nvSpPr>
        <p:spPr>
          <a:xfrm>
            <a:off x="4419600" y="1219197"/>
            <a:ext cx="15544800" cy="2286006"/>
          </a:xfrm>
          <a:prstGeom prst="rect">
            <a:avLst/>
          </a:prstGeom>
          <a:effectLst>
            <a:outerShdw sx="100000" sy="100000" kx="0" ky="0" algn="b" rotWithShape="0" blurRad="127000" dist="12700" dir="8100000">
              <a:srgbClr val="FFFFFF">
                <a:alpha val="75000"/>
              </a:srgbClr>
            </a:outerShdw>
          </a:effectLst>
        </p:spPr>
        <p:txBody>
          <a:bodyPr lIns="91437" tIns="91437" rIns="91437" bIns="91437" anchor="ctr"/>
          <a:lstStyle/>
          <a:p>
            <a:pPr algn="ctr" defTabSz="658367">
              <a:lnSpc>
                <a:spcPct val="100000"/>
              </a:lnSpc>
              <a:defRPr spc="0" sz="4500">
                <a:latin typeface="Verdana"/>
                <a:ea typeface="Verdana"/>
                <a:cs typeface="Verdana"/>
                <a:sym typeface="Verdana"/>
              </a:defRPr>
            </a:pPr>
            <a:r>
              <a:t>Coping Card </a:t>
            </a:r>
            <a:br/>
            <a:r>
              <a:t>Examples</a:t>
            </a:r>
            <a:br/>
          </a:p>
        </p:txBody>
      </p:sp>
      <p:sp>
        <p:nvSpPr>
          <p:cNvPr id="253" name="“Fear is temporary and harmless”…"/>
          <p:cNvSpPr txBox="1"/>
          <p:nvPr>
            <p:ph type="body" sz="half" idx="4294967295"/>
          </p:nvPr>
        </p:nvSpPr>
        <p:spPr>
          <a:xfrm>
            <a:off x="4419600" y="3962400"/>
            <a:ext cx="15544800" cy="8229600"/>
          </a:xfrm>
          <a:prstGeom prst="rect">
            <a:avLst/>
          </a:prstGeom>
          <a:effectLst>
            <a:outerShdw sx="100000" sy="100000" kx="0" ky="0" algn="b" rotWithShape="0" blurRad="127000" dist="12700" dir="8100000">
              <a:srgbClr val="FFFFFF">
                <a:alpha val="75000"/>
              </a:srgbClr>
            </a:outerShdw>
          </a:effectLst>
        </p:spPr>
        <p:txBody>
          <a:bodyPr lIns="91437" tIns="91437" rIns="91437" bIns="91437"/>
          <a:lstStyle/>
          <a:p>
            <a:pPr marL="685800" indent="-685800" defTabSz="1828800">
              <a:spcBef>
                <a:spcPts val="1200"/>
              </a:spcBef>
              <a:buSzPct val="100000"/>
              <a:buChar char="▪"/>
              <a:defRPr sz="5600">
                <a:latin typeface="Verdana"/>
                <a:ea typeface="Verdana"/>
                <a:cs typeface="Verdana"/>
                <a:sym typeface="Verdana"/>
              </a:defRPr>
            </a:pPr>
            <a:r>
              <a:t>“Fear is temporary and harmless”</a:t>
            </a:r>
          </a:p>
          <a:p>
            <a:pPr marL="685800" indent="-685800" defTabSz="1828800">
              <a:spcBef>
                <a:spcPts val="1200"/>
              </a:spcBef>
              <a:buSzPct val="100000"/>
              <a:buChar char="▪"/>
              <a:defRPr sz="5600">
                <a:latin typeface="Verdana"/>
                <a:ea typeface="Verdana"/>
                <a:cs typeface="Verdana"/>
                <a:sym typeface="Verdana"/>
              </a:defRPr>
            </a:pPr>
            <a:r>
              <a:t>“Scary thoughts can’t hurt me”</a:t>
            </a:r>
          </a:p>
          <a:p>
            <a:pPr marL="685800" indent="-685800" defTabSz="1828800">
              <a:spcBef>
                <a:spcPts val="1200"/>
              </a:spcBef>
              <a:buSzPct val="100000"/>
              <a:buChar char="▪"/>
              <a:defRPr sz="5600">
                <a:latin typeface="Verdana"/>
                <a:ea typeface="Verdana"/>
                <a:cs typeface="Verdana"/>
                <a:sym typeface="Verdana"/>
              </a:defRPr>
            </a:pPr>
            <a:r>
              <a:t>“Just because I feel scared doesn’t mean anything bad is going to happen”</a:t>
            </a:r>
          </a:p>
          <a:p>
            <a:pPr marL="685800" indent="-685800" defTabSz="1828800">
              <a:spcBef>
                <a:spcPts val="1200"/>
              </a:spcBef>
              <a:buSzPct val="100000"/>
              <a:buChar char="▪"/>
              <a:defRPr sz="5600">
                <a:latin typeface="Verdana"/>
                <a:ea typeface="Verdana"/>
                <a:cs typeface="Verdana"/>
                <a:sym typeface="Verdana"/>
              </a:defRPr>
            </a:pPr>
            <a:r>
              <a:t>“Just because I am scared doesn’t mean I can’t do it”</a:t>
            </a:r>
          </a:p>
          <a:p>
            <a:pPr marL="685800" indent="-685800" defTabSz="1828800">
              <a:spcBef>
                <a:spcPts val="1200"/>
              </a:spcBef>
              <a:buSzPct val="100000"/>
              <a:buChar char="▪"/>
              <a:defRPr sz="5600">
                <a:latin typeface="Verdana"/>
                <a:ea typeface="Verdana"/>
                <a:cs typeface="Verdana"/>
                <a:sym typeface="Verdana"/>
              </a:defRPr>
            </a:pPr>
            <a:r>
              <a:t>“Just because I feel sick doesn’t mean I’m going to throw up”</a:t>
            </a:r>
          </a:p>
          <a:p>
            <a:pPr marL="685800" indent="-685800" defTabSz="1828800">
              <a:spcBef>
                <a:spcPts val="1200"/>
              </a:spcBef>
              <a:buSzPct val="100000"/>
              <a:buChar char="▪"/>
              <a:defRPr sz="5600">
                <a:latin typeface="Verdana"/>
                <a:ea typeface="Verdana"/>
                <a:cs typeface="Verdana"/>
                <a:sym typeface="Verdana"/>
              </a:defRPr>
            </a:pPr>
            <a:r>
              <a:t>“I am stronger than my fear”</a:t>
            </a:r>
          </a:p>
        </p:txBody>
      </p:sp>
      <p:sp>
        <p:nvSpPr>
          <p:cNvPr id="254"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8" name="The way to respond to anxiety is just as counterintuitive as diving into the wave that’s about to hit you.”"/>
          <p:cNvSpPr txBox="1"/>
          <p:nvPr>
            <p:ph type="title" idx="4294967295"/>
          </p:nvPr>
        </p:nvSpPr>
        <p:spPr>
          <a:xfrm>
            <a:off x="4419600" y="1219197"/>
            <a:ext cx="15544800" cy="2286006"/>
          </a:xfrm>
          <a:prstGeom prst="rect">
            <a:avLst/>
          </a:prstGeom>
          <a:effectLst>
            <a:outerShdw sx="100000" sy="100000" kx="0" ky="0" algn="b" rotWithShape="0" blurRad="127000" dist="12700" dir="8100000">
              <a:srgbClr val="FFFFFF">
                <a:alpha val="75000"/>
              </a:srgbClr>
            </a:outerShdw>
          </a:effectLst>
        </p:spPr>
        <p:txBody>
          <a:bodyPr lIns="91437" tIns="91437" rIns="91437" bIns="91437" anchor="ctr"/>
          <a:lstStyle>
            <a:lvl1pPr algn="ctr" defTabSz="1261872">
              <a:lnSpc>
                <a:spcPct val="100000"/>
              </a:lnSpc>
              <a:defRPr b="0" spc="0" sz="4400">
                <a:latin typeface="Verdana"/>
                <a:ea typeface="Verdana"/>
                <a:cs typeface="Verdana"/>
                <a:sym typeface="Verdana"/>
              </a:defRPr>
            </a:lvl1pPr>
          </a:lstStyle>
          <a:p>
            <a:pPr/>
            <a:r>
              <a:t>The way to respond to anxiety is just as counterintuitive as diving into the wave that’s about to hit you.”</a:t>
            </a:r>
          </a:p>
        </p:txBody>
      </p:sp>
      <p:pic>
        <p:nvPicPr>
          <p:cNvPr id="259" name="Unknown-2.jpeg" descr="Unknown-2.jpeg"/>
          <p:cNvPicPr>
            <a:picLocks noChangeAspect="1"/>
          </p:cNvPicPr>
          <p:nvPr/>
        </p:nvPicPr>
        <p:blipFill>
          <a:blip r:embed="rId3">
            <a:extLst/>
          </a:blip>
          <a:srcRect l="0" t="8752" r="0" b="8751"/>
          <a:stretch>
            <a:fillRect/>
          </a:stretch>
        </p:blipFill>
        <p:spPr>
          <a:xfrm>
            <a:off x="4419600" y="3962398"/>
            <a:ext cx="15544800" cy="8229605"/>
          </a:xfrm>
          <a:prstGeom prst="rect">
            <a:avLst/>
          </a:prstGeom>
          <a:ln w="12700">
            <a:miter lim="400000"/>
          </a:ln>
          <a:effectLst>
            <a:outerShdw sx="100000" sy="100000" kx="0" ky="0" algn="b" rotWithShape="0" blurRad="127000" dist="12700" dir="8100000">
              <a:srgbClr val="FFFFFF">
                <a:alpha val="75000"/>
              </a:srgbClr>
            </a:outerShdw>
          </a:effectLst>
        </p:spPr>
      </p:pic>
      <p:sp>
        <p:nvSpPr>
          <p:cNvPr id="260"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64" name="Image" descr="Image"/>
          <p:cNvPicPr>
            <a:picLocks noChangeAspect="1"/>
          </p:cNvPicPr>
          <p:nvPr/>
        </p:nvPicPr>
        <p:blipFill>
          <a:blip r:embed="rId3">
            <a:extLst/>
          </a:blip>
          <a:stretch>
            <a:fillRect/>
          </a:stretch>
        </p:blipFill>
        <p:spPr>
          <a:xfrm>
            <a:off x="4593406" y="3993348"/>
            <a:ext cx="15197188" cy="7365191"/>
          </a:xfrm>
          <a:prstGeom prst="rect">
            <a:avLst/>
          </a:prstGeom>
          <a:ln w="12700">
            <a:miter lim="400000"/>
          </a:ln>
        </p:spPr>
      </p:pic>
      <p:sp>
        <p:nvSpPr>
          <p:cNvPr id="265" name="Line"/>
          <p:cNvSpPr/>
          <p:nvPr/>
        </p:nvSpPr>
        <p:spPr>
          <a:xfrm>
            <a:off x="11559172" y="6598110"/>
            <a:ext cx="1" cy="3701219"/>
          </a:xfrm>
          <a:prstGeom prst="line">
            <a:avLst/>
          </a:prstGeom>
          <a:ln w="88900">
            <a:solidFill>
              <a:srgbClr val="FF2600"/>
            </a:solidFill>
            <a:miter lim="400000"/>
            <a:tailEnd type="arrow"/>
          </a:ln>
        </p:spPr>
        <p:txBody>
          <a:bodyPr lIns="50800" tIns="50800" rIns="50800" bIns="50800" anchor="ctr"/>
          <a:lstStyle/>
          <a:p>
            <a:pPr algn="l" defTabSz="2438400">
              <a:spcBef>
                <a:spcPts val="2400"/>
              </a:spcBef>
              <a:defRPr sz="4800">
                <a:solidFill>
                  <a:srgbClr val="FFFFFF"/>
                </a:solidFill>
                <a:latin typeface="Graphik"/>
                <a:ea typeface="Graphik"/>
                <a:cs typeface="Graphik"/>
                <a:sym typeface="Graphik"/>
              </a:defRPr>
            </a:pPr>
          </a:p>
        </p:txBody>
      </p:sp>
      <p:sp>
        <p:nvSpPr>
          <p:cNvPr id="266" name="“Escape line”…"/>
          <p:cNvSpPr txBox="1"/>
          <p:nvPr/>
        </p:nvSpPr>
        <p:spPr>
          <a:xfrm>
            <a:off x="9946701" y="7040797"/>
            <a:ext cx="4124542" cy="281648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2438400">
              <a:spcBef>
                <a:spcPts val="2400"/>
              </a:spcBef>
              <a:defRPr sz="3900">
                <a:solidFill>
                  <a:srgbClr val="000000"/>
                </a:solidFill>
                <a:latin typeface="Graphik"/>
                <a:ea typeface="Graphik"/>
                <a:cs typeface="Graphik"/>
                <a:sym typeface="Graphik"/>
              </a:defRPr>
            </a:pPr>
            <a:r>
              <a:t>“Escape line”</a:t>
            </a:r>
          </a:p>
          <a:p>
            <a:pPr algn="l" defTabSz="2438400">
              <a:spcBef>
                <a:spcPts val="2400"/>
              </a:spcBef>
              <a:defRPr sz="2300">
                <a:solidFill>
                  <a:srgbClr val="000000"/>
                </a:solidFill>
                <a:latin typeface="Graphik"/>
                <a:ea typeface="Graphik"/>
                <a:cs typeface="Graphik"/>
                <a:sym typeface="Graphik"/>
              </a:defRPr>
            </a:pPr>
            <a:r>
              <a:t>Person feels better instantly </a:t>
            </a:r>
          </a:p>
          <a:p>
            <a:pPr algn="l" defTabSz="2438400">
              <a:spcBef>
                <a:spcPts val="2400"/>
              </a:spcBef>
              <a:defRPr sz="2300">
                <a:solidFill>
                  <a:srgbClr val="000000"/>
                </a:solidFill>
                <a:latin typeface="Graphik"/>
                <a:ea typeface="Graphik"/>
                <a:cs typeface="Graphik"/>
                <a:sym typeface="Graphik"/>
              </a:defRPr>
            </a:pPr>
            <a:r>
              <a:t>because escape/avoidance is</a:t>
            </a:r>
          </a:p>
          <a:p>
            <a:pPr algn="l" defTabSz="2438400">
              <a:spcBef>
                <a:spcPts val="2400"/>
              </a:spcBef>
              <a:defRPr sz="2300">
                <a:solidFill>
                  <a:srgbClr val="000000"/>
                </a:solidFill>
                <a:latin typeface="Graphik"/>
                <a:ea typeface="Graphik"/>
                <a:cs typeface="Graphik"/>
                <a:sym typeface="Graphik"/>
              </a:defRPr>
            </a:pPr>
            <a:r>
              <a:t> reinforced</a:t>
            </a:r>
          </a:p>
        </p:txBody>
      </p:sp>
      <p:sp>
        <p:nvSpPr>
          <p:cNvPr id="267" name="Rectangle"/>
          <p:cNvSpPr/>
          <p:nvPr/>
        </p:nvSpPr>
        <p:spPr>
          <a:xfrm>
            <a:off x="15725255" y="8614366"/>
            <a:ext cx="3821963" cy="2554062"/>
          </a:xfrm>
          <a:prstGeom prst="rect">
            <a:avLst/>
          </a:prstGeom>
          <a:solidFill>
            <a:srgbClr val="FFFFFF"/>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p>
        </p:txBody>
      </p:sp>
      <p:sp>
        <p:nvSpPr>
          <p:cNvPr id="268" name="The Wave of Anxiety"/>
          <p:cNvSpPr txBox="1"/>
          <p:nvPr/>
        </p:nvSpPr>
        <p:spPr>
          <a:xfrm>
            <a:off x="4364013" y="1316343"/>
            <a:ext cx="15289918" cy="190266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lnSpc>
                <a:spcPct val="80000"/>
              </a:lnSpc>
              <a:defRPr b="1" spc="-232" sz="11600">
                <a:solidFill>
                  <a:srgbClr val="000000"/>
                </a:solidFill>
              </a:defRPr>
            </a:pPr>
            <a:r>
              <a:rPr>
                <a:latin typeface="Verdana"/>
                <a:ea typeface="Verdana"/>
                <a:cs typeface="Verdana"/>
                <a:sym typeface="Verdana"/>
              </a:rPr>
              <a:t>The</a:t>
            </a:r>
            <a:r>
              <a:t> Wave of </a:t>
            </a:r>
            <a:r>
              <a:rPr>
                <a:latin typeface="Verdana"/>
                <a:ea typeface="Verdana"/>
                <a:cs typeface="Verdana"/>
                <a:sym typeface="Verdana"/>
              </a:rPr>
              <a:t>Anxiety</a:t>
            </a:r>
          </a:p>
        </p:txBody>
      </p:sp>
      <p:sp>
        <p:nvSpPr>
          <p:cNvPr id="269"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73" name="rogar-comida.jpg" descr="rogar-comida.jpg"/>
          <p:cNvPicPr>
            <a:picLocks noChangeAspect="1"/>
          </p:cNvPicPr>
          <p:nvPr/>
        </p:nvPicPr>
        <p:blipFill>
          <a:blip r:embed="rId3">
            <a:extLst/>
          </a:blip>
          <a:srcRect l="0" t="15225" r="0" b="15224"/>
          <a:stretch>
            <a:fillRect/>
          </a:stretch>
        </p:blipFill>
        <p:spPr>
          <a:xfrm>
            <a:off x="5632251" y="3385145"/>
            <a:ext cx="13119468" cy="6945604"/>
          </a:xfrm>
          <a:prstGeom prst="rect">
            <a:avLst/>
          </a:prstGeom>
          <a:ln w="12700">
            <a:miter lim="400000"/>
          </a:ln>
          <a:effectLst>
            <a:outerShdw sx="100000" sy="100000" kx="0" ky="0" algn="b" rotWithShape="0" blurRad="127000" dist="12700" dir="8100000">
              <a:srgbClr val="FFFFFF">
                <a:alpha val="75000"/>
              </a:srgbClr>
            </a:outerShdw>
          </a:effectLst>
        </p:spPr>
      </p:pic>
      <p:sp>
        <p:nvSpPr>
          <p:cNvPr id="274" name="“I’ve given you what you want.  Now go away and never beg again.”"/>
          <p:cNvSpPr txBox="1"/>
          <p:nvPr>
            <p:ph type="title" idx="4294967295"/>
          </p:nvPr>
        </p:nvSpPr>
        <p:spPr>
          <a:xfrm>
            <a:off x="4419599" y="10814976"/>
            <a:ext cx="15544801" cy="2286005"/>
          </a:xfrm>
          <a:prstGeom prst="rect">
            <a:avLst/>
          </a:prstGeom>
          <a:effectLst>
            <a:outerShdw sx="100000" sy="100000" kx="0" ky="0" algn="b" rotWithShape="0" blurRad="127000" dist="12700" dir="8100000">
              <a:srgbClr val="FFFFFF">
                <a:alpha val="75000"/>
              </a:srgbClr>
            </a:outerShdw>
          </a:effectLst>
        </p:spPr>
        <p:txBody>
          <a:bodyPr lIns="91437" tIns="91437" rIns="91437" bIns="91437" anchor="ctr"/>
          <a:lstStyle/>
          <a:p>
            <a:pPr algn="ctr" defTabSz="1828800">
              <a:lnSpc>
                <a:spcPct val="100000"/>
              </a:lnSpc>
              <a:defRPr b="0" spc="0" sz="6400">
                <a:latin typeface="Verdana"/>
                <a:ea typeface="Verdana"/>
                <a:cs typeface="Verdana"/>
                <a:sym typeface="Verdana"/>
              </a:defRPr>
            </a:pPr>
            <a:r>
              <a:t>“I’ve given you what you want.  </a:t>
            </a:r>
          </a:p>
          <a:p>
            <a:pPr algn="ctr" defTabSz="1828800">
              <a:lnSpc>
                <a:spcPct val="100000"/>
              </a:lnSpc>
              <a:defRPr b="0" spc="0" sz="6400">
                <a:latin typeface="Verdana"/>
                <a:ea typeface="Verdana"/>
                <a:cs typeface="Verdana"/>
                <a:sym typeface="Verdana"/>
              </a:defRPr>
            </a:pPr>
            <a:r>
              <a:t>Now go away and never beg again.”</a:t>
            </a:r>
          </a:p>
        </p:txBody>
      </p:sp>
      <p:sp>
        <p:nvSpPr>
          <p:cNvPr id="275" name="Why Providing Reassurance is a Trap!"/>
          <p:cNvSpPr txBox="1"/>
          <p:nvPr/>
        </p:nvSpPr>
        <p:spPr>
          <a:xfrm>
            <a:off x="3496468" y="1384827"/>
            <a:ext cx="17391064" cy="1079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1828800">
              <a:defRPr b="1" sz="6400">
                <a:solidFill>
                  <a:srgbClr val="000000"/>
                </a:solidFill>
                <a:latin typeface="Verdana"/>
                <a:ea typeface="Verdana"/>
                <a:cs typeface="Verdana"/>
                <a:sym typeface="Verdana"/>
              </a:defRPr>
            </a:lvl1pPr>
          </a:lstStyle>
          <a:p>
            <a:pPr/>
            <a:r>
              <a:t>Why Providing Reassurance is a Trap!</a:t>
            </a:r>
          </a:p>
        </p:txBody>
      </p:sp>
      <p:sp>
        <p:nvSpPr>
          <p:cNvPr id="276"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2" name="Intelligence, Creativity, Compassion…"/>
          <p:cNvSpPr txBox="1"/>
          <p:nvPr>
            <p:ph type="title" idx="4294967295"/>
          </p:nvPr>
        </p:nvSpPr>
        <p:spPr>
          <a:xfrm>
            <a:off x="4419600" y="1219197"/>
            <a:ext cx="15544800" cy="2286006"/>
          </a:xfrm>
          <a:prstGeom prst="rect">
            <a:avLst/>
          </a:prstGeom>
          <a:effectLst>
            <a:outerShdw sx="100000" sy="100000" kx="0" ky="0" algn="b" rotWithShape="0" blurRad="127000" dist="12700" dir="8100000">
              <a:srgbClr val="FFFFFF">
                <a:alpha val="75000"/>
              </a:srgbClr>
            </a:outerShdw>
          </a:effectLst>
        </p:spPr>
        <p:txBody>
          <a:bodyPr lIns="91437" tIns="91437" rIns="91437" bIns="91437" anchor="ctr"/>
          <a:lstStyle>
            <a:lvl1pPr algn="ctr" defTabSz="1408174">
              <a:lnSpc>
                <a:spcPct val="100000"/>
              </a:lnSpc>
              <a:defRPr spc="0" sz="6600">
                <a:latin typeface="Verdana"/>
                <a:ea typeface="Verdana"/>
                <a:cs typeface="Verdana"/>
                <a:sym typeface="Verdana"/>
              </a:defRPr>
            </a:lvl1pPr>
          </a:lstStyle>
          <a:p>
            <a:pPr/>
            <a:r>
              <a:t>MENTAL HEALTH MATTERS</a:t>
            </a:r>
          </a:p>
        </p:txBody>
      </p:sp>
      <p:pic>
        <p:nvPicPr>
          <p:cNvPr id="163" name="download.jpeg" descr="download.jpeg"/>
          <p:cNvPicPr>
            <a:picLocks noChangeAspect="1"/>
          </p:cNvPicPr>
          <p:nvPr/>
        </p:nvPicPr>
        <p:blipFill>
          <a:blip r:embed="rId3">
            <a:extLst/>
          </a:blip>
          <a:stretch>
            <a:fillRect/>
          </a:stretch>
        </p:blipFill>
        <p:spPr>
          <a:xfrm>
            <a:off x="6048757" y="4353314"/>
            <a:ext cx="12286486" cy="7970802"/>
          </a:xfrm>
          <a:prstGeom prst="rect">
            <a:avLst/>
          </a:prstGeom>
          <a:ln w="12700">
            <a:miter lim="400000"/>
          </a:ln>
        </p:spPr>
      </p:pic>
      <p:sp>
        <p:nvSpPr>
          <p:cNvPr id="164" name="Slide Number"/>
          <p:cNvSpPr txBox="1"/>
          <p:nvPr>
            <p:ph type="sldNum" sz="quarter" idx="2"/>
          </p:nvPr>
        </p:nvSpPr>
        <p:spPr>
          <a:xfrm>
            <a:off x="19591024" y="12496800"/>
            <a:ext cx="373377" cy="57417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0" name="“No good caregiver would just give their child the answer.  They need to learn how to solve it.”"/>
          <p:cNvSpPr txBox="1"/>
          <p:nvPr>
            <p:ph type="title" idx="4294967295"/>
          </p:nvPr>
        </p:nvSpPr>
        <p:spPr>
          <a:xfrm>
            <a:off x="4419600" y="1219197"/>
            <a:ext cx="15544800" cy="2286006"/>
          </a:xfrm>
          <a:prstGeom prst="rect">
            <a:avLst/>
          </a:prstGeom>
          <a:effectLst>
            <a:outerShdw sx="100000" sy="100000" kx="0" ky="0" algn="b" rotWithShape="0" blurRad="127000" dist="12700" dir="8100000">
              <a:srgbClr val="FFFFFF">
                <a:alpha val="75000"/>
              </a:srgbClr>
            </a:outerShdw>
          </a:effectLst>
        </p:spPr>
        <p:txBody>
          <a:bodyPr lIns="91437" tIns="91437" rIns="91437" bIns="91437" anchor="ctr"/>
          <a:lstStyle>
            <a:lvl1pPr algn="ctr" defTabSz="1554480">
              <a:lnSpc>
                <a:spcPct val="100000"/>
              </a:lnSpc>
              <a:defRPr b="0" spc="0" sz="4800">
                <a:latin typeface="Verdana"/>
                <a:ea typeface="Verdana"/>
                <a:cs typeface="Verdana"/>
                <a:sym typeface="Verdana"/>
              </a:defRPr>
            </a:lvl1pPr>
          </a:lstStyle>
          <a:p>
            <a:pPr/>
            <a:r>
              <a:t>“No good caregiver would just give their child the answer.  They need to learn how to solve it.”</a:t>
            </a:r>
          </a:p>
        </p:txBody>
      </p:sp>
      <p:pic>
        <p:nvPicPr>
          <p:cNvPr id="281" name="homework2_1210950c.jpg" descr="homework2_1210950c.jpg"/>
          <p:cNvPicPr>
            <a:picLocks noChangeAspect="1"/>
          </p:cNvPicPr>
          <p:nvPr/>
        </p:nvPicPr>
        <p:blipFill>
          <a:blip r:embed="rId3">
            <a:extLst/>
          </a:blip>
          <a:srcRect l="0" t="6718" r="0" b="6718"/>
          <a:stretch>
            <a:fillRect/>
          </a:stretch>
        </p:blipFill>
        <p:spPr>
          <a:xfrm>
            <a:off x="4419600" y="3962397"/>
            <a:ext cx="15544800" cy="8229605"/>
          </a:xfrm>
          <a:prstGeom prst="rect">
            <a:avLst/>
          </a:prstGeom>
          <a:ln w="12700">
            <a:miter lim="400000"/>
          </a:ln>
          <a:effectLst>
            <a:outerShdw sx="100000" sy="100000" kx="0" ky="0" algn="b" rotWithShape="0" blurRad="127000" dist="12700" dir="8100000">
              <a:srgbClr val="FFFFFF">
                <a:alpha val="75000"/>
              </a:srgbClr>
            </a:outerShdw>
          </a:effectLst>
        </p:spPr>
      </p:pic>
      <p:sp>
        <p:nvSpPr>
          <p:cNvPr id="282"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6" name="A Quick Note on Breathing…"/>
          <p:cNvSpPr txBox="1"/>
          <p:nvPr>
            <p:ph type="title" idx="4294967295"/>
          </p:nvPr>
        </p:nvSpPr>
        <p:spPr>
          <a:xfrm>
            <a:off x="3080651" y="1539875"/>
            <a:ext cx="18222698" cy="3336925"/>
          </a:xfrm>
          <a:prstGeom prst="rect">
            <a:avLst/>
          </a:prstGeom>
          <a:effectLst>
            <a:outerShdw sx="100000" sy="100000" kx="0" ky="0" algn="b" rotWithShape="0" blurRad="127000" dist="12700" dir="8100000">
              <a:srgbClr val="FFFFFF">
                <a:alpha val="75000"/>
              </a:srgbClr>
            </a:outerShdw>
          </a:effectLst>
        </p:spPr>
        <p:txBody>
          <a:bodyPr lIns="91437" tIns="91437" rIns="91437" bIns="91437" anchor="ctr">
            <a:noAutofit/>
          </a:bodyPr>
          <a:lstStyle>
            <a:lvl1pPr algn="ctr" defTabSz="1828800">
              <a:lnSpc>
                <a:spcPct val="100000"/>
              </a:lnSpc>
              <a:defRPr spc="0" sz="8800">
                <a:latin typeface="Verdana"/>
                <a:ea typeface="Verdana"/>
                <a:cs typeface="Verdana"/>
                <a:sym typeface="Verdana"/>
              </a:defRPr>
            </a:lvl1pPr>
          </a:lstStyle>
          <a:p>
            <a:pPr/>
            <a:r>
              <a:t>A Quick Note on Breathing…</a:t>
            </a:r>
          </a:p>
        </p:txBody>
      </p:sp>
      <p:sp>
        <p:nvSpPr>
          <p:cNvPr id="287" name="Mindful Minute…"/>
          <p:cNvSpPr txBox="1"/>
          <p:nvPr/>
        </p:nvSpPr>
        <p:spPr>
          <a:xfrm>
            <a:off x="5785278" y="4693757"/>
            <a:ext cx="12813444" cy="6197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5000">
                <a:solidFill>
                  <a:srgbClr val="000000"/>
                </a:solidFill>
                <a:latin typeface="Verdana"/>
                <a:ea typeface="Verdana"/>
                <a:cs typeface="Verdana"/>
                <a:sym typeface="Verdana"/>
              </a:defRPr>
            </a:pPr>
            <a:r>
              <a:t>Mindful Minute</a:t>
            </a:r>
          </a:p>
          <a:p>
            <a:pPr>
              <a:defRPr sz="5000">
                <a:solidFill>
                  <a:srgbClr val="000000"/>
                </a:solidFill>
                <a:latin typeface="Verdana"/>
                <a:ea typeface="Verdana"/>
                <a:cs typeface="Verdana"/>
                <a:sym typeface="Verdana"/>
              </a:defRPr>
            </a:pPr>
            <a:r>
              <a:t>Complete 5 rounds of 4-2-6 Breathing</a:t>
            </a:r>
          </a:p>
          <a:p>
            <a:pPr>
              <a:defRPr sz="5000">
                <a:solidFill>
                  <a:srgbClr val="000000"/>
                </a:solidFill>
                <a:latin typeface="Verdana"/>
                <a:ea typeface="Verdana"/>
                <a:cs typeface="Verdana"/>
                <a:sym typeface="Verdana"/>
              </a:defRPr>
            </a:pPr>
          </a:p>
          <a:p>
            <a:pPr>
              <a:defRPr sz="5000">
                <a:solidFill>
                  <a:srgbClr val="000000"/>
                </a:solidFill>
                <a:latin typeface="Verdana"/>
                <a:ea typeface="Verdana"/>
                <a:cs typeface="Verdana"/>
                <a:sym typeface="Verdana"/>
              </a:defRPr>
            </a:pPr>
            <a:r>
              <a:t>Breath in for a count of 4</a:t>
            </a:r>
          </a:p>
          <a:p>
            <a:pPr>
              <a:defRPr sz="5000">
                <a:solidFill>
                  <a:srgbClr val="000000"/>
                </a:solidFill>
                <a:latin typeface="Verdana"/>
                <a:ea typeface="Verdana"/>
                <a:cs typeface="Verdana"/>
                <a:sym typeface="Verdana"/>
              </a:defRPr>
            </a:pPr>
          </a:p>
          <a:p>
            <a:pPr>
              <a:defRPr sz="5000">
                <a:solidFill>
                  <a:srgbClr val="000000"/>
                </a:solidFill>
                <a:latin typeface="Verdana"/>
                <a:ea typeface="Verdana"/>
                <a:cs typeface="Verdana"/>
                <a:sym typeface="Verdana"/>
              </a:defRPr>
            </a:pPr>
            <a:r>
              <a:t>Hold for a count of 2</a:t>
            </a:r>
          </a:p>
          <a:p>
            <a:pPr>
              <a:defRPr sz="5000">
                <a:solidFill>
                  <a:srgbClr val="000000"/>
                </a:solidFill>
                <a:latin typeface="Verdana"/>
                <a:ea typeface="Verdana"/>
                <a:cs typeface="Verdana"/>
                <a:sym typeface="Verdana"/>
              </a:defRPr>
            </a:pPr>
          </a:p>
          <a:p>
            <a:pPr>
              <a:defRPr sz="5000">
                <a:solidFill>
                  <a:srgbClr val="000000"/>
                </a:solidFill>
                <a:latin typeface="Verdana"/>
                <a:ea typeface="Verdana"/>
                <a:cs typeface="Verdana"/>
                <a:sym typeface="Verdana"/>
              </a:defRPr>
            </a:pPr>
            <a:r>
              <a:t>Exhale for a count of 6</a:t>
            </a:r>
          </a:p>
        </p:txBody>
      </p:sp>
      <p:pic>
        <p:nvPicPr>
          <p:cNvPr id="288" name="Image" descr="Image"/>
          <p:cNvPicPr>
            <a:picLocks noChangeAspect="1"/>
          </p:cNvPicPr>
          <p:nvPr/>
        </p:nvPicPr>
        <p:blipFill>
          <a:blip r:embed="rId2">
            <a:extLst/>
          </a:blip>
          <a:stretch>
            <a:fillRect/>
          </a:stretch>
        </p:blipFill>
        <p:spPr>
          <a:xfrm>
            <a:off x="17550890" y="7405245"/>
            <a:ext cx="5618950" cy="5618949"/>
          </a:xfrm>
          <a:prstGeom prst="rect">
            <a:avLst/>
          </a:prstGeom>
          <a:ln w="12700">
            <a:miter lim="400000"/>
          </a:ln>
        </p:spPr>
      </p:pic>
      <p:sp>
        <p:nvSpPr>
          <p:cNvPr id="289"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1" name="Quick Review and Take Aways"/>
          <p:cNvSpPr txBox="1"/>
          <p:nvPr>
            <p:ph type="title" idx="4294967295"/>
          </p:nvPr>
        </p:nvSpPr>
        <p:spPr>
          <a:xfrm>
            <a:off x="1610461" y="206375"/>
            <a:ext cx="21586976" cy="3336925"/>
          </a:xfrm>
          <a:prstGeom prst="rect">
            <a:avLst/>
          </a:prstGeom>
          <a:effectLst>
            <a:outerShdw sx="100000" sy="100000" kx="0" ky="0" algn="b" rotWithShape="0" blurRad="127000" dist="12700" dir="8100000">
              <a:srgbClr val="FFFFFF">
                <a:alpha val="75000"/>
              </a:srgbClr>
            </a:outerShdw>
          </a:effectLst>
        </p:spPr>
        <p:txBody>
          <a:bodyPr lIns="91437" tIns="91437" rIns="91437" bIns="91437" anchor="ctr">
            <a:noAutofit/>
          </a:bodyPr>
          <a:lstStyle>
            <a:lvl1pPr algn="ctr" defTabSz="1828800">
              <a:lnSpc>
                <a:spcPct val="100000"/>
              </a:lnSpc>
              <a:defRPr spc="0" sz="8800">
                <a:latin typeface="Verdana"/>
                <a:ea typeface="Verdana"/>
                <a:cs typeface="Verdana"/>
                <a:sym typeface="Verdana"/>
              </a:defRPr>
            </a:lvl1pPr>
          </a:lstStyle>
          <a:p>
            <a:pPr/>
            <a:r>
              <a:t>Quick Review and Take Aways</a:t>
            </a:r>
          </a:p>
        </p:txBody>
      </p:sp>
      <p:sp>
        <p:nvSpPr>
          <p:cNvPr id="292" name="Avoidance maintains anxiety!…"/>
          <p:cNvSpPr txBox="1"/>
          <p:nvPr>
            <p:ph type="body" sz="half" idx="4294967295"/>
          </p:nvPr>
        </p:nvSpPr>
        <p:spPr>
          <a:xfrm>
            <a:off x="1399114" y="4049191"/>
            <a:ext cx="10200538" cy="10758461"/>
          </a:xfrm>
          <a:prstGeom prst="rect">
            <a:avLst/>
          </a:prstGeom>
          <a:effectLst>
            <a:outerShdw sx="100000" sy="100000" kx="0" ky="0" algn="b" rotWithShape="0" blurRad="127000" dist="12700" dir="8100000">
              <a:srgbClr val="FFFFFF">
                <a:alpha val="75000"/>
              </a:srgbClr>
            </a:outerShdw>
          </a:effectLst>
        </p:spPr>
        <p:txBody>
          <a:bodyPr lIns="91437" tIns="91437" rIns="91437" bIns="91437">
            <a:noAutofit/>
          </a:bodyPr>
          <a:lstStyle/>
          <a:p>
            <a:pPr marL="685800" indent="-685800" defTabSz="1828800">
              <a:lnSpc>
                <a:spcPct val="100000"/>
              </a:lnSpc>
              <a:spcBef>
                <a:spcPts val="1400"/>
              </a:spcBef>
              <a:buSzPct val="100000"/>
              <a:buChar char="▪"/>
              <a:defRPr sz="5300">
                <a:latin typeface="Verdana"/>
                <a:ea typeface="Verdana"/>
                <a:cs typeface="Verdana"/>
                <a:sym typeface="Verdana"/>
              </a:defRPr>
            </a:pPr>
            <a:r>
              <a:t>Avoidance maintains anxiety!</a:t>
            </a:r>
          </a:p>
          <a:p>
            <a:pPr marL="685800" indent="-685800" defTabSz="1828800">
              <a:lnSpc>
                <a:spcPct val="100000"/>
              </a:lnSpc>
              <a:spcBef>
                <a:spcPts val="1400"/>
              </a:spcBef>
              <a:buSzPct val="100000"/>
              <a:buChar char="▪"/>
              <a:defRPr sz="5300">
                <a:latin typeface="Verdana"/>
                <a:ea typeface="Verdana"/>
                <a:cs typeface="Verdana"/>
                <a:sym typeface="Verdana"/>
              </a:defRPr>
            </a:pPr>
            <a:r>
              <a:t>Reinforcing desired behaviors/thinking patterns, NOT anxiety</a:t>
            </a:r>
          </a:p>
          <a:p>
            <a:pPr marL="685800" indent="-685800" defTabSz="1828800">
              <a:lnSpc>
                <a:spcPct val="100000"/>
              </a:lnSpc>
              <a:spcBef>
                <a:spcPts val="1400"/>
              </a:spcBef>
              <a:buSzPct val="100000"/>
              <a:buChar char="▪"/>
              <a:defRPr sz="5300">
                <a:latin typeface="Verdana"/>
                <a:ea typeface="Verdana"/>
                <a:cs typeface="Verdana"/>
                <a:sym typeface="Verdana"/>
              </a:defRPr>
            </a:pPr>
            <a:r>
              <a:t>Reassurance only maintains anxiety</a:t>
            </a:r>
          </a:p>
          <a:p>
            <a:pPr marL="685800" indent="-685800" defTabSz="1828800">
              <a:lnSpc>
                <a:spcPct val="100000"/>
              </a:lnSpc>
              <a:spcBef>
                <a:spcPts val="1400"/>
              </a:spcBef>
              <a:buSzPct val="100000"/>
              <a:buChar char="▪"/>
              <a:defRPr sz="5300">
                <a:latin typeface="Verdana"/>
                <a:ea typeface="Verdana"/>
                <a:cs typeface="Verdana"/>
                <a:sym typeface="Verdana"/>
              </a:defRPr>
            </a:pPr>
            <a:r>
              <a:t>Practice 4-2-6 breathing</a:t>
            </a:r>
          </a:p>
        </p:txBody>
      </p:sp>
      <p:pic>
        <p:nvPicPr>
          <p:cNvPr id="293" name="remember.jpg" descr="remember.jpg"/>
          <p:cNvPicPr>
            <a:picLocks noChangeAspect="1"/>
          </p:cNvPicPr>
          <p:nvPr/>
        </p:nvPicPr>
        <p:blipFill>
          <a:blip r:embed="rId2">
            <a:extLst/>
          </a:blip>
          <a:stretch>
            <a:fillRect/>
          </a:stretch>
        </p:blipFill>
        <p:spPr>
          <a:xfrm>
            <a:off x="10666418" y="4569628"/>
            <a:ext cx="3051164" cy="4576744"/>
          </a:xfrm>
          <a:prstGeom prst="rect">
            <a:avLst/>
          </a:prstGeom>
          <a:ln w="12700">
            <a:miter lim="400000"/>
          </a:ln>
        </p:spPr>
      </p:pic>
      <p:sp>
        <p:nvSpPr>
          <p:cNvPr id="294" name="Modeling appropriate and healthy ways to cope with stress and anxiety…"/>
          <p:cNvSpPr txBox="1"/>
          <p:nvPr/>
        </p:nvSpPr>
        <p:spPr>
          <a:xfrm>
            <a:off x="14367874" y="4075394"/>
            <a:ext cx="9974278" cy="7137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685800" indent="-685800" algn="l" defTabSz="1828800">
              <a:spcBef>
                <a:spcPts val="1400"/>
              </a:spcBef>
              <a:buSzPct val="100000"/>
              <a:buChar char="▪"/>
              <a:defRPr sz="5300">
                <a:solidFill>
                  <a:srgbClr val="000000"/>
                </a:solidFill>
                <a:latin typeface="Verdana"/>
                <a:ea typeface="Verdana"/>
                <a:cs typeface="Verdana"/>
                <a:sym typeface="Verdana"/>
              </a:defRPr>
            </a:pPr>
            <a:r>
              <a:t>Modeling appropriate and healthy ways to cope with stress and anxiety</a:t>
            </a:r>
          </a:p>
          <a:p>
            <a:pPr marL="685800" indent="-685800" algn="l" defTabSz="1828800">
              <a:spcBef>
                <a:spcPts val="1400"/>
              </a:spcBef>
              <a:buSzPct val="100000"/>
              <a:buChar char="▪"/>
              <a:defRPr sz="5300">
                <a:solidFill>
                  <a:srgbClr val="000000"/>
                </a:solidFill>
                <a:latin typeface="Verdana"/>
                <a:ea typeface="Verdana"/>
                <a:cs typeface="Verdana"/>
                <a:sym typeface="Verdana"/>
              </a:defRPr>
            </a:pPr>
            <a:r>
              <a:t>Keeping routine and consistency and allowing for space to share</a:t>
            </a:r>
          </a:p>
          <a:p>
            <a:pPr marL="685800" indent="-685800" algn="l" defTabSz="1828800">
              <a:spcBef>
                <a:spcPts val="1400"/>
              </a:spcBef>
              <a:buSzPct val="100000"/>
              <a:buChar char="▪"/>
              <a:defRPr sz="5300">
                <a:solidFill>
                  <a:srgbClr val="000000"/>
                </a:solidFill>
                <a:latin typeface="Verdana"/>
                <a:ea typeface="Verdana"/>
                <a:cs typeface="Verdana"/>
                <a:sym typeface="Verdana"/>
              </a:defRPr>
            </a:pPr>
            <a:r>
              <a:t>Increase self-efficacy </a:t>
            </a:r>
          </a:p>
          <a:p>
            <a:pPr marL="685800" indent="-685800" algn="l" defTabSz="1828800">
              <a:spcBef>
                <a:spcPts val="1400"/>
              </a:spcBef>
              <a:buSzPct val="100000"/>
              <a:buChar char="▪"/>
              <a:defRPr sz="5300">
                <a:solidFill>
                  <a:srgbClr val="000000"/>
                </a:solidFill>
                <a:latin typeface="Verdana"/>
                <a:ea typeface="Verdana"/>
                <a:cs typeface="Verdana"/>
                <a:sym typeface="Verdana"/>
              </a:defRPr>
            </a:pPr>
            <a:r>
              <a:t>Validate and support</a:t>
            </a:r>
          </a:p>
        </p:txBody>
      </p:sp>
      <p:sp>
        <p:nvSpPr>
          <p:cNvPr id="295"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7" name="That’s A Wrap!"/>
          <p:cNvSpPr txBox="1"/>
          <p:nvPr>
            <p:ph type="title" idx="4294967295"/>
          </p:nvPr>
        </p:nvSpPr>
        <p:spPr>
          <a:xfrm>
            <a:off x="4419600" y="1219197"/>
            <a:ext cx="15544800" cy="2286006"/>
          </a:xfrm>
          <a:prstGeom prst="rect">
            <a:avLst/>
          </a:prstGeom>
          <a:effectLst>
            <a:outerShdw sx="100000" sy="100000" kx="0" ky="0" algn="b" rotWithShape="0" blurRad="127000" dist="12700" dir="8100000">
              <a:srgbClr val="FFFFFF">
                <a:alpha val="75000"/>
              </a:srgbClr>
            </a:outerShdw>
          </a:effectLst>
        </p:spPr>
        <p:txBody>
          <a:bodyPr lIns="91437" tIns="91437" rIns="91437" bIns="91437" anchor="ctr"/>
          <a:lstStyle>
            <a:lvl1pPr algn="ctr" defTabSz="1828800">
              <a:lnSpc>
                <a:spcPct val="100000"/>
              </a:lnSpc>
              <a:defRPr spc="0" sz="8800">
                <a:latin typeface="Verdana"/>
                <a:ea typeface="Verdana"/>
                <a:cs typeface="Verdana"/>
                <a:sym typeface="Verdana"/>
              </a:defRPr>
            </a:lvl1pPr>
          </a:lstStyle>
          <a:p>
            <a:pPr/>
            <a:r>
              <a:t>That’s A Wrap!</a:t>
            </a:r>
          </a:p>
        </p:txBody>
      </p:sp>
      <p:pic>
        <p:nvPicPr>
          <p:cNvPr id="298" name="THANK YOU.jpg" descr="THANK YOU.jpg"/>
          <p:cNvPicPr>
            <a:picLocks noChangeAspect="1"/>
          </p:cNvPicPr>
          <p:nvPr/>
        </p:nvPicPr>
        <p:blipFill>
          <a:blip r:embed="rId2">
            <a:extLst/>
          </a:blip>
          <a:srcRect l="0" t="2941" r="0" b="2941"/>
          <a:stretch>
            <a:fillRect/>
          </a:stretch>
        </p:blipFill>
        <p:spPr>
          <a:xfrm>
            <a:off x="4419600" y="3962399"/>
            <a:ext cx="15544800" cy="8229601"/>
          </a:xfrm>
          <a:prstGeom prst="rect">
            <a:avLst/>
          </a:prstGeom>
          <a:ln w="12700">
            <a:miter lim="400000"/>
          </a:ln>
          <a:effectLst>
            <a:outerShdw sx="100000" sy="100000" kx="0" ky="0" algn="b" rotWithShape="0" blurRad="127000" dist="12700" dir="8100000">
              <a:srgbClr val="FFFFFF">
                <a:alpha val="75000"/>
              </a:srgbClr>
            </a:outerShdw>
          </a:effectLst>
        </p:spPr>
      </p:pic>
      <p:sp>
        <p:nvSpPr>
          <p:cNvPr id="299"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8" name="Anxiety…"/>
          <p:cNvSpPr txBox="1"/>
          <p:nvPr>
            <p:ph type="body" idx="4294967295"/>
          </p:nvPr>
        </p:nvSpPr>
        <p:spPr>
          <a:xfrm>
            <a:off x="3043620" y="3873851"/>
            <a:ext cx="18296760" cy="8202499"/>
          </a:xfrm>
          <a:prstGeom prst="rect">
            <a:avLst/>
          </a:prstGeom>
          <a:effectLst>
            <a:outerShdw sx="100000" sy="100000" kx="0" ky="0" algn="b" rotWithShape="0" blurRad="127000" dist="12700" dir="8100000">
              <a:srgbClr val="FFFFFF">
                <a:alpha val="75000"/>
              </a:srgbClr>
            </a:outerShdw>
          </a:effectLst>
        </p:spPr>
        <p:txBody>
          <a:bodyPr lIns="91437" tIns="91437" rIns="91437" bIns="91437">
            <a:noAutofit/>
          </a:bodyPr>
          <a:lstStyle/>
          <a:p>
            <a:pPr marL="685800" indent="-685800" defTabSz="1828800">
              <a:lnSpc>
                <a:spcPct val="100000"/>
              </a:lnSpc>
              <a:spcBef>
                <a:spcPts val="1400"/>
              </a:spcBef>
              <a:buSzPct val="100000"/>
              <a:buChar char="▪"/>
              <a:defRPr sz="6400">
                <a:latin typeface="Verdana"/>
                <a:ea typeface="Verdana"/>
                <a:cs typeface="Verdana"/>
                <a:sym typeface="Verdana"/>
              </a:defRPr>
            </a:pPr>
            <a:r>
              <a:t>Anxiety</a:t>
            </a:r>
          </a:p>
          <a:p>
            <a:pPr marL="685800" indent="-685800" defTabSz="1828800">
              <a:lnSpc>
                <a:spcPct val="100000"/>
              </a:lnSpc>
              <a:spcBef>
                <a:spcPts val="1400"/>
              </a:spcBef>
              <a:buSzPct val="100000"/>
              <a:buChar char="▪"/>
              <a:defRPr sz="6400">
                <a:latin typeface="Verdana"/>
                <a:ea typeface="Verdana"/>
                <a:cs typeface="Verdana"/>
                <a:sym typeface="Verdana"/>
              </a:defRPr>
            </a:pPr>
            <a:r>
              <a:t>Stress</a:t>
            </a:r>
          </a:p>
          <a:p>
            <a:pPr marL="685800" indent="-685800" defTabSz="1828800">
              <a:lnSpc>
                <a:spcPct val="100000"/>
              </a:lnSpc>
              <a:spcBef>
                <a:spcPts val="1400"/>
              </a:spcBef>
              <a:buSzPct val="100000"/>
              <a:buChar char="▪"/>
              <a:defRPr sz="6400">
                <a:latin typeface="Verdana"/>
                <a:ea typeface="Verdana"/>
                <a:cs typeface="Verdana"/>
                <a:sym typeface="Verdana"/>
              </a:defRPr>
            </a:pPr>
            <a:r>
              <a:t>Substance use</a:t>
            </a:r>
          </a:p>
          <a:p>
            <a:pPr marL="685800" indent="-685800" defTabSz="1828800">
              <a:lnSpc>
                <a:spcPct val="100000"/>
              </a:lnSpc>
              <a:spcBef>
                <a:spcPts val="1400"/>
              </a:spcBef>
              <a:buSzPct val="100000"/>
              <a:buChar char="▪"/>
              <a:defRPr sz="6400">
                <a:latin typeface="Verdana"/>
                <a:ea typeface="Verdana"/>
                <a:cs typeface="Verdana"/>
                <a:sym typeface="Verdana"/>
              </a:defRPr>
            </a:pPr>
            <a:r>
              <a:t>Depression</a:t>
            </a:r>
          </a:p>
          <a:p>
            <a:pPr marL="685800" indent="-685800" defTabSz="1828800">
              <a:lnSpc>
                <a:spcPct val="100000"/>
              </a:lnSpc>
              <a:spcBef>
                <a:spcPts val="1400"/>
              </a:spcBef>
              <a:buSzPct val="100000"/>
              <a:buChar char="▪"/>
              <a:defRPr sz="6400">
                <a:latin typeface="Verdana"/>
                <a:ea typeface="Verdana"/>
                <a:cs typeface="Verdana"/>
                <a:sym typeface="Verdana"/>
              </a:defRPr>
            </a:pPr>
            <a:r>
              <a:t>Thoughts/actions of self harm</a:t>
            </a:r>
          </a:p>
          <a:p>
            <a:pPr marL="685800" indent="-685800" defTabSz="1828800">
              <a:lnSpc>
                <a:spcPct val="100000"/>
              </a:lnSpc>
              <a:spcBef>
                <a:spcPts val="1400"/>
              </a:spcBef>
              <a:buSzPct val="100000"/>
              <a:buChar char="▪"/>
              <a:defRPr sz="6400">
                <a:latin typeface="Verdana"/>
                <a:ea typeface="Verdana"/>
                <a:cs typeface="Verdana"/>
                <a:sym typeface="Verdana"/>
              </a:defRPr>
            </a:pPr>
            <a:r>
              <a:t>Isolation and withdrawal</a:t>
            </a:r>
          </a:p>
          <a:p>
            <a:pPr marL="685800" indent="-685800" defTabSz="1828800">
              <a:lnSpc>
                <a:spcPct val="100000"/>
              </a:lnSpc>
              <a:spcBef>
                <a:spcPts val="1400"/>
              </a:spcBef>
              <a:buSzPct val="100000"/>
              <a:buChar char="▪"/>
              <a:defRPr sz="6400">
                <a:latin typeface="Verdana"/>
                <a:ea typeface="Verdana"/>
                <a:cs typeface="Verdana"/>
                <a:sym typeface="Verdana"/>
              </a:defRPr>
            </a:pPr>
            <a:r>
              <a:t>Overperformance </a:t>
            </a:r>
          </a:p>
        </p:txBody>
      </p:sp>
      <p:sp>
        <p:nvSpPr>
          <p:cNvPr id="169" name="How Mental Health Issues Can Manifest"/>
          <p:cNvSpPr txBox="1"/>
          <p:nvPr>
            <p:ph type="title" idx="4294967295"/>
          </p:nvPr>
        </p:nvSpPr>
        <p:spPr>
          <a:xfrm>
            <a:off x="2026349" y="1458554"/>
            <a:ext cx="20331302" cy="1788254"/>
          </a:xfrm>
          <a:prstGeom prst="rect">
            <a:avLst/>
          </a:prstGeom>
          <a:effectLst>
            <a:outerShdw sx="100000" sy="100000" kx="0" ky="0" algn="b" rotWithShape="0" blurRad="127000" dist="12700" dir="8100000">
              <a:srgbClr val="FFFFFF">
                <a:alpha val="75000"/>
              </a:srgbClr>
            </a:outerShdw>
          </a:effectLst>
        </p:spPr>
        <p:txBody>
          <a:bodyPr lIns="91437" tIns="91437" rIns="91437" bIns="91437" anchor="ctr">
            <a:noAutofit/>
          </a:bodyPr>
          <a:lstStyle>
            <a:lvl1pPr algn="ctr" defTabSz="1828800">
              <a:lnSpc>
                <a:spcPct val="100000"/>
              </a:lnSpc>
              <a:defRPr spc="0" sz="6400">
                <a:latin typeface="Verdana"/>
                <a:ea typeface="Verdana"/>
                <a:cs typeface="Verdana"/>
                <a:sym typeface="Verdana"/>
              </a:defRPr>
            </a:lvl1pPr>
          </a:lstStyle>
          <a:p>
            <a:pPr/>
            <a:r>
              <a:t>How Mental Health Issues Can Manifest</a:t>
            </a:r>
          </a:p>
        </p:txBody>
      </p:sp>
      <p:pic>
        <p:nvPicPr>
          <p:cNvPr id="170" name="Screen Shot 2017-01-25 at 2.36.41 PM.png" descr="Screen Shot 2017-01-25 at 2.36.41 PM.png"/>
          <p:cNvPicPr>
            <a:picLocks noChangeAspect="1"/>
          </p:cNvPicPr>
          <p:nvPr/>
        </p:nvPicPr>
        <p:blipFill>
          <a:blip r:embed="rId3">
            <a:extLst/>
          </a:blip>
          <a:srcRect l="3725" t="0" r="0" b="1290"/>
          <a:stretch>
            <a:fillRect/>
          </a:stretch>
        </p:blipFill>
        <p:spPr>
          <a:xfrm>
            <a:off x="16621209" y="4391675"/>
            <a:ext cx="6379744" cy="5935393"/>
          </a:xfrm>
          <a:prstGeom prst="rect">
            <a:avLst/>
          </a:prstGeom>
          <a:ln w="12700">
            <a:miter lim="400000"/>
          </a:ln>
        </p:spPr>
      </p:pic>
      <p:sp>
        <p:nvSpPr>
          <p:cNvPr id="171" name="Slide Number"/>
          <p:cNvSpPr txBox="1"/>
          <p:nvPr>
            <p:ph type="sldNum" sz="quarter" idx="2"/>
          </p:nvPr>
        </p:nvSpPr>
        <p:spPr>
          <a:xfrm>
            <a:off x="19591024" y="12496800"/>
            <a:ext cx="373377" cy="57417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0" advTm="0"/>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5" name="Adaptive Anxiety vs. Disordered Anxiety"/>
          <p:cNvSpPr txBox="1"/>
          <p:nvPr>
            <p:ph type="title" idx="4294967295"/>
          </p:nvPr>
        </p:nvSpPr>
        <p:spPr>
          <a:xfrm>
            <a:off x="3962400" y="549274"/>
            <a:ext cx="16459200" cy="2286002"/>
          </a:xfrm>
          <a:prstGeom prst="rect">
            <a:avLst/>
          </a:prstGeom>
          <a:effectLst>
            <a:outerShdw sx="100000" sy="100000" kx="0" ky="0" algn="b" rotWithShape="0" blurRad="127000" dist="12700" dir="8100000">
              <a:srgbClr val="FFFFFF">
                <a:alpha val="75000"/>
              </a:srgbClr>
            </a:outerShdw>
          </a:effectLst>
        </p:spPr>
        <p:txBody>
          <a:bodyPr lIns="91437" tIns="91437" rIns="91437" bIns="91437" anchor="ctr"/>
          <a:lstStyle/>
          <a:p>
            <a:pPr algn="ctr" defTabSz="1828800">
              <a:lnSpc>
                <a:spcPct val="100000"/>
              </a:lnSpc>
              <a:defRPr spc="0" sz="6800">
                <a:latin typeface="Verdana"/>
                <a:ea typeface="Verdana"/>
                <a:cs typeface="Verdana"/>
                <a:sym typeface="Verdana"/>
              </a:defRPr>
            </a:pPr>
            <a:r>
              <a:t>Adaptive Anxiety vs. </a:t>
            </a:r>
          </a:p>
          <a:p>
            <a:pPr algn="ctr" defTabSz="1828800">
              <a:lnSpc>
                <a:spcPct val="100000"/>
              </a:lnSpc>
              <a:defRPr spc="0" sz="6800">
                <a:latin typeface="Verdana"/>
                <a:ea typeface="Verdana"/>
                <a:cs typeface="Verdana"/>
                <a:sym typeface="Verdana"/>
              </a:defRPr>
            </a:pPr>
            <a:r>
              <a:t>Disordered Anxiety</a:t>
            </a:r>
          </a:p>
        </p:txBody>
      </p:sp>
      <p:sp>
        <p:nvSpPr>
          <p:cNvPr id="176" name="Adaptive Anxiety"/>
          <p:cNvSpPr txBox="1"/>
          <p:nvPr>
            <p:ph type="body" sz="quarter" idx="4294967295"/>
          </p:nvPr>
        </p:nvSpPr>
        <p:spPr>
          <a:xfrm>
            <a:off x="1766755" y="3287077"/>
            <a:ext cx="8080377" cy="1279527"/>
          </a:xfrm>
          <a:prstGeom prst="rect">
            <a:avLst/>
          </a:prstGeom>
          <a:effectLst>
            <a:outerShdw sx="100000" sy="100000" kx="0" ky="0" algn="b" rotWithShape="0" blurRad="127000" dist="12700" dir="8100000">
              <a:srgbClr val="FFFFFF">
                <a:alpha val="75000"/>
              </a:srgbClr>
            </a:outerShdw>
          </a:effectLst>
        </p:spPr>
        <p:txBody>
          <a:bodyPr lIns="91437" tIns="91437" rIns="91437" bIns="91437" anchor="b"/>
          <a:lstStyle>
            <a:lvl1pPr marL="0" indent="0" algn="ctr" defTabSz="1828800">
              <a:lnSpc>
                <a:spcPct val="100000"/>
              </a:lnSpc>
              <a:spcBef>
                <a:spcPts val="1000"/>
              </a:spcBef>
              <a:buSzTx/>
              <a:buNone/>
              <a:defRPr b="1">
                <a:latin typeface="Verdana"/>
                <a:ea typeface="Verdana"/>
                <a:cs typeface="Verdana"/>
                <a:sym typeface="Verdana"/>
              </a:defRPr>
            </a:lvl1pPr>
          </a:lstStyle>
          <a:p>
            <a:pPr/>
            <a:r>
              <a:t>Adaptive Anxiety</a:t>
            </a:r>
          </a:p>
        </p:txBody>
      </p:sp>
      <p:sp>
        <p:nvSpPr>
          <p:cNvPr id="177" name="Keeps us safe…"/>
          <p:cNvSpPr txBox="1"/>
          <p:nvPr/>
        </p:nvSpPr>
        <p:spPr>
          <a:xfrm>
            <a:off x="1858193" y="4566605"/>
            <a:ext cx="7897499" cy="7902573"/>
          </a:xfrm>
          <a:prstGeom prst="rect">
            <a:avLst/>
          </a:prstGeom>
          <a:ln w="12700">
            <a:miter lim="400000"/>
          </a:ln>
          <a:effectLst>
            <a:outerShdw sx="100000" sy="100000" kx="0" ky="0" algn="b" rotWithShape="0" blurRad="127000" dist="12700" dir="8100000">
              <a:srgbClr val="FFFFFF">
                <a:alpha val="75000"/>
              </a:srgbClr>
            </a:outerShdw>
          </a:effectLst>
          <a:extLst>
            <a:ext uri="{C572A759-6A51-4108-AA02-DFA0A04FC94B}">
              <ma14:wrappingTextBoxFlag xmlns:ma14="http://schemas.microsoft.com/office/mac/drawingml/2011/main" val="1"/>
            </a:ext>
          </a:extLst>
        </p:spPr>
        <p:txBody>
          <a:bodyPr lIns="91437" tIns="91437" rIns="91437" bIns="91437">
            <a:normAutofit fontScale="100000" lnSpcReduction="0"/>
          </a:bodyPr>
          <a:lstStyle/>
          <a:p>
            <a:pPr marL="685800" indent="-685800" algn="l" defTabSz="1828800">
              <a:spcBef>
                <a:spcPts val="1000"/>
              </a:spcBef>
              <a:buSzPct val="100000"/>
              <a:buChar char="▪"/>
              <a:defRPr sz="4800">
                <a:solidFill>
                  <a:srgbClr val="000000"/>
                </a:solidFill>
                <a:latin typeface="Verdana"/>
                <a:ea typeface="Verdana"/>
                <a:cs typeface="Verdana"/>
                <a:sym typeface="Verdana"/>
              </a:defRPr>
            </a:pPr>
            <a:r>
              <a:t>Keeps us safe</a:t>
            </a:r>
          </a:p>
          <a:p>
            <a:pPr marL="685800" indent="-685800" algn="l" defTabSz="1828800">
              <a:spcBef>
                <a:spcPts val="1200"/>
              </a:spcBef>
              <a:buSzPct val="100000"/>
              <a:buChar char="▪"/>
              <a:defRPr sz="4800">
                <a:solidFill>
                  <a:srgbClr val="000000"/>
                </a:solidFill>
                <a:latin typeface="Verdana"/>
                <a:ea typeface="Verdana"/>
                <a:cs typeface="Verdana"/>
                <a:sym typeface="Verdana"/>
              </a:defRPr>
            </a:pPr>
          </a:p>
          <a:p>
            <a:pPr marL="685800" indent="-685800" algn="l" defTabSz="1828800">
              <a:spcBef>
                <a:spcPts val="1200"/>
              </a:spcBef>
              <a:buSzPct val="100000"/>
              <a:buChar char="▪"/>
              <a:defRPr sz="4800">
                <a:solidFill>
                  <a:srgbClr val="000000"/>
                </a:solidFill>
                <a:latin typeface="Verdana"/>
                <a:ea typeface="Verdana"/>
                <a:cs typeface="Verdana"/>
                <a:sym typeface="Verdana"/>
              </a:defRPr>
            </a:pPr>
          </a:p>
          <a:p>
            <a:pPr marL="685800" indent="-685800" algn="l" defTabSz="1828800">
              <a:spcBef>
                <a:spcPts val="1000"/>
              </a:spcBef>
              <a:buSzPct val="100000"/>
              <a:buChar char="▪"/>
              <a:defRPr sz="4800">
                <a:solidFill>
                  <a:srgbClr val="000000"/>
                </a:solidFill>
                <a:latin typeface="Verdana"/>
                <a:ea typeface="Verdana"/>
                <a:cs typeface="Verdana"/>
                <a:sym typeface="Verdana"/>
              </a:defRPr>
            </a:pPr>
            <a:r>
              <a:t>A response to real danger</a:t>
            </a:r>
          </a:p>
          <a:p>
            <a:pPr marL="685800" indent="-685800" algn="l" defTabSz="1828800">
              <a:spcBef>
                <a:spcPts val="1200"/>
              </a:spcBef>
              <a:buSzPct val="100000"/>
              <a:buChar char="▪"/>
              <a:defRPr sz="4800">
                <a:solidFill>
                  <a:srgbClr val="000000"/>
                </a:solidFill>
                <a:latin typeface="Verdana"/>
                <a:ea typeface="Verdana"/>
                <a:cs typeface="Verdana"/>
                <a:sym typeface="Verdana"/>
              </a:defRPr>
            </a:pPr>
          </a:p>
          <a:p>
            <a:pPr marL="685800" indent="-685800" algn="l" defTabSz="1828800">
              <a:spcBef>
                <a:spcPts val="1200"/>
              </a:spcBef>
              <a:buSzPct val="100000"/>
              <a:buChar char="▪"/>
              <a:defRPr sz="4800">
                <a:solidFill>
                  <a:srgbClr val="000000"/>
                </a:solidFill>
                <a:latin typeface="Verdana"/>
                <a:ea typeface="Verdana"/>
                <a:cs typeface="Verdana"/>
                <a:sym typeface="Verdana"/>
              </a:defRPr>
            </a:pPr>
          </a:p>
          <a:p>
            <a:pPr marL="685800" indent="-685800" algn="l" defTabSz="1828800">
              <a:spcBef>
                <a:spcPts val="1000"/>
              </a:spcBef>
              <a:buSzPct val="100000"/>
              <a:buChar char="▪"/>
              <a:defRPr sz="4800">
                <a:solidFill>
                  <a:srgbClr val="000000"/>
                </a:solidFill>
                <a:latin typeface="Verdana"/>
                <a:ea typeface="Verdana"/>
                <a:cs typeface="Verdana"/>
                <a:sym typeface="Verdana"/>
              </a:defRPr>
            </a:pPr>
            <a:r>
              <a:t>Prevents the repeating of mistakes</a:t>
            </a:r>
          </a:p>
        </p:txBody>
      </p:sp>
      <p:sp>
        <p:nvSpPr>
          <p:cNvPr id="178" name="Disordered Anxiety"/>
          <p:cNvSpPr txBox="1"/>
          <p:nvPr/>
        </p:nvSpPr>
        <p:spPr>
          <a:xfrm>
            <a:off x="15628080" y="3287079"/>
            <a:ext cx="7900676" cy="1279523"/>
          </a:xfrm>
          <a:prstGeom prst="rect">
            <a:avLst/>
          </a:prstGeom>
          <a:ln w="12700">
            <a:miter lim="400000"/>
          </a:ln>
          <a:effectLst>
            <a:outerShdw sx="100000" sy="100000" kx="0" ky="0" algn="b" rotWithShape="0" blurRad="127000" dist="12700" dir="8100000">
              <a:srgbClr val="FFFFFF">
                <a:alpha val="75000"/>
              </a:srgbClr>
            </a:outerShdw>
          </a:effectLst>
          <a:extLst>
            <a:ext uri="{C572A759-6A51-4108-AA02-DFA0A04FC94B}">
              <ma14:wrappingTextBoxFlag xmlns:ma14="http://schemas.microsoft.com/office/mac/drawingml/2011/main" val="1"/>
            </a:ext>
          </a:extLst>
        </p:spPr>
        <p:txBody>
          <a:bodyPr lIns="91437" tIns="91437" rIns="91437" bIns="91437" anchor="b">
            <a:normAutofit fontScale="100000" lnSpcReduction="0"/>
          </a:bodyPr>
          <a:lstStyle>
            <a:lvl1pPr defTabSz="1828800">
              <a:spcBef>
                <a:spcPts val="1000"/>
              </a:spcBef>
              <a:defRPr b="1" sz="4800">
                <a:solidFill>
                  <a:srgbClr val="000000"/>
                </a:solidFill>
                <a:latin typeface="Verdana"/>
                <a:ea typeface="Verdana"/>
                <a:cs typeface="Verdana"/>
                <a:sym typeface="Verdana"/>
              </a:defRPr>
            </a:lvl1pPr>
          </a:lstStyle>
          <a:p>
            <a:pPr/>
            <a:r>
              <a:t>Disordered Anxiety</a:t>
            </a:r>
          </a:p>
        </p:txBody>
      </p:sp>
      <p:sp>
        <p:nvSpPr>
          <p:cNvPr id="179" name="Results in functional impairment…"/>
          <p:cNvSpPr txBox="1"/>
          <p:nvPr/>
        </p:nvSpPr>
        <p:spPr>
          <a:xfrm>
            <a:off x="15628080" y="5018403"/>
            <a:ext cx="7900676" cy="7902573"/>
          </a:xfrm>
          <a:prstGeom prst="rect">
            <a:avLst/>
          </a:prstGeom>
          <a:ln w="12700">
            <a:miter lim="400000"/>
          </a:ln>
          <a:effectLst>
            <a:outerShdw sx="100000" sy="100000" kx="0" ky="0" algn="b" rotWithShape="0" blurRad="127000" dist="12700" dir="8100000">
              <a:srgbClr val="FFFFFF">
                <a:alpha val="75000"/>
              </a:srgbClr>
            </a:outerShdw>
          </a:effectLst>
          <a:extLst>
            <a:ext uri="{C572A759-6A51-4108-AA02-DFA0A04FC94B}">
              <ma14:wrappingTextBoxFlag xmlns:ma14="http://schemas.microsoft.com/office/mac/drawingml/2011/main" val="1"/>
            </a:ext>
          </a:extLst>
        </p:spPr>
        <p:txBody>
          <a:bodyPr lIns="91437" tIns="91437" rIns="91437" bIns="91437">
            <a:normAutofit fontScale="100000" lnSpcReduction="0"/>
          </a:bodyPr>
          <a:lstStyle/>
          <a:p>
            <a:pPr marL="685800" indent="-685800" algn="l" defTabSz="1828800">
              <a:spcBef>
                <a:spcPts val="1000"/>
              </a:spcBef>
              <a:buSzPct val="100000"/>
              <a:buChar char="▪"/>
              <a:defRPr sz="4800">
                <a:solidFill>
                  <a:srgbClr val="000000"/>
                </a:solidFill>
                <a:latin typeface="Verdana"/>
                <a:ea typeface="Verdana"/>
                <a:cs typeface="Verdana"/>
                <a:sym typeface="Verdana"/>
              </a:defRPr>
            </a:pPr>
            <a:r>
              <a:t>Results in functional impairment</a:t>
            </a:r>
          </a:p>
          <a:p>
            <a:pPr marL="685800" indent="-685800" algn="l" defTabSz="1828800">
              <a:spcBef>
                <a:spcPts val="1000"/>
              </a:spcBef>
              <a:buSzPct val="100000"/>
              <a:buChar char="▪"/>
              <a:defRPr sz="4800">
                <a:solidFill>
                  <a:srgbClr val="000000"/>
                </a:solidFill>
                <a:latin typeface="Verdana"/>
                <a:ea typeface="Verdana"/>
                <a:cs typeface="Verdana"/>
                <a:sym typeface="Verdana"/>
              </a:defRPr>
            </a:pPr>
          </a:p>
          <a:p>
            <a:pPr marL="685800" indent="-685800" algn="l" defTabSz="1828800">
              <a:spcBef>
                <a:spcPts val="1000"/>
              </a:spcBef>
              <a:buSzPct val="100000"/>
              <a:buChar char="▪"/>
              <a:defRPr sz="4800">
                <a:solidFill>
                  <a:srgbClr val="000000"/>
                </a:solidFill>
                <a:latin typeface="Verdana"/>
                <a:ea typeface="Verdana"/>
                <a:cs typeface="Verdana"/>
                <a:sym typeface="Verdana"/>
              </a:defRPr>
            </a:pPr>
            <a:r>
              <a:t>Equivalent to a “false alarm”</a:t>
            </a:r>
          </a:p>
          <a:p>
            <a:pPr marL="685800" indent="-685800" algn="l" defTabSz="1828800">
              <a:spcBef>
                <a:spcPts val="1000"/>
              </a:spcBef>
              <a:buSzPct val="100000"/>
              <a:buChar char="▪"/>
              <a:defRPr sz="4800">
                <a:solidFill>
                  <a:srgbClr val="000000"/>
                </a:solidFill>
                <a:latin typeface="Verdana"/>
                <a:ea typeface="Verdana"/>
                <a:cs typeface="Verdana"/>
                <a:sym typeface="Verdana"/>
              </a:defRPr>
            </a:pPr>
          </a:p>
          <a:p>
            <a:pPr marL="685800" indent="-685800" algn="l" defTabSz="1828800">
              <a:spcBef>
                <a:spcPts val="1000"/>
              </a:spcBef>
              <a:buSzPct val="100000"/>
              <a:buChar char="▪"/>
              <a:defRPr sz="4800">
                <a:solidFill>
                  <a:srgbClr val="000000"/>
                </a:solidFill>
                <a:latin typeface="Verdana"/>
                <a:ea typeface="Verdana"/>
                <a:cs typeface="Verdana"/>
                <a:sym typeface="Verdana"/>
              </a:defRPr>
            </a:pPr>
            <a:r>
              <a:t>Leads to unnecessary avoidance</a:t>
            </a:r>
          </a:p>
        </p:txBody>
      </p:sp>
      <p:pic>
        <p:nvPicPr>
          <p:cNvPr id="180" name="anxiety-disorder-test-your-fear-level-e1422919833373-300x150.jpg" descr="anxiety-disorder-test-your-fear-level-e1422919833373-300x150.jpg"/>
          <p:cNvPicPr>
            <a:picLocks noChangeAspect="1"/>
          </p:cNvPicPr>
          <p:nvPr/>
        </p:nvPicPr>
        <p:blipFill>
          <a:blip r:embed="rId3">
            <a:extLst/>
          </a:blip>
          <a:stretch>
            <a:fillRect/>
          </a:stretch>
        </p:blipFill>
        <p:spPr>
          <a:xfrm>
            <a:off x="9043435" y="5886447"/>
            <a:ext cx="6297130" cy="3148566"/>
          </a:xfrm>
          <a:prstGeom prst="rect">
            <a:avLst/>
          </a:prstGeom>
          <a:ln w="12700">
            <a:miter lim="400000"/>
          </a:ln>
        </p:spPr>
      </p:pic>
      <p:sp>
        <p:nvSpPr>
          <p:cNvPr id="181" name="Slide Number"/>
          <p:cNvSpPr txBox="1"/>
          <p:nvPr>
            <p:ph type="sldNum" sz="quarter" idx="2"/>
          </p:nvPr>
        </p:nvSpPr>
        <p:spPr>
          <a:xfrm>
            <a:off x="19591024" y="12496800"/>
            <a:ext cx="373377" cy="57417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5" name="Anxiety during COVID-19 Era"/>
          <p:cNvSpPr txBox="1"/>
          <p:nvPr>
            <p:ph type="title" idx="4294967295"/>
          </p:nvPr>
        </p:nvSpPr>
        <p:spPr>
          <a:xfrm>
            <a:off x="4419600" y="1219197"/>
            <a:ext cx="15544800" cy="2286006"/>
          </a:xfrm>
          <a:prstGeom prst="rect">
            <a:avLst/>
          </a:prstGeom>
          <a:effectLst>
            <a:outerShdw sx="100000" sy="100000" kx="0" ky="0" algn="b" rotWithShape="0" blurRad="127000" dist="12700" dir="8100000">
              <a:srgbClr val="FFFFFF">
                <a:alpha val="75000"/>
              </a:srgbClr>
            </a:outerShdw>
          </a:effectLst>
        </p:spPr>
        <p:txBody>
          <a:bodyPr lIns="91437" tIns="91437" rIns="91437" bIns="91437" anchor="ctr"/>
          <a:lstStyle>
            <a:lvl1pPr algn="ctr" defTabSz="1426827">
              <a:lnSpc>
                <a:spcPct val="100000"/>
              </a:lnSpc>
              <a:defRPr spc="0" sz="6768">
                <a:latin typeface="Verdana"/>
                <a:ea typeface="Verdana"/>
                <a:cs typeface="Verdana"/>
                <a:sym typeface="Verdana"/>
              </a:defRPr>
            </a:lvl1pPr>
          </a:lstStyle>
          <a:p>
            <a:pPr/>
            <a:r>
              <a:t>Anxiety Over the Course of the Pandemic</a:t>
            </a:r>
          </a:p>
        </p:txBody>
      </p:sp>
      <p:sp>
        <p:nvSpPr>
          <p:cNvPr id="186" name="Reality-based fears…"/>
          <p:cNvSpPr txBox="1"/>
          <p:nvPr>
            <p:ph type="body" sz="half" idx="4294967295"/>
          </p:nvPr>
        </p:nvSpPr>
        <p:spPr>
          <a:xfrm>
            <a:off x="4419600" y="3962400"/>
            <a:ext cx="15544800" cy="8229600"/>
          </a:xfrm>
          <a:prstGeom prst="rect">
            <a:avLst/>
          </a:prstGeom>
          <a:effectLst>
            <a:outerShdw sx="100000" sy="100000" kx="0" ky="0" algn="b" rotWithShape="0" blurRad="127000" dist="12700" dir="8100000">
              <a:srgbClr val="FFFFFF">
                <a:alpha val="75000"/>
              </a:srgbClr>
            </a:outerShdw>
          </a:effectLst>
        </p:spPr>
        <p:txBody>
          <a:bodyPr lIns="91437" tIns="91437" rIns="91437" bIns="91437"/>
          <a:lstStyle/>
          <a:p>
            <a:pPr marL="630936" indent="-630936" defTabSz="1682495">
              <a:lnSpc>
                <a:spcPct val="100000"/>
              </a:lnSpc>
              <a:spcBef>
                <a:spcPts val="1200"/>
              </a:spcBef>
              <a:buSzPct val="100000"/>
              <a:buChar char="▪"/>
              <a:defRPr sz="5888">
                <a:latin typeface="Verdana"/>
                <a:ea typeface="Verdana"/>
                <a:cs typeface="Verdana"/>
                <a:sym typeface="Verdana"/>
              </a:defRPr>
            </a:pPr>
            <a:r>
              <a:t>Reality-based fears</a:t>
            </a:r>
          </a:p>
          <a:p>
            <a:pPr marL="630936" indent="-630936" defTabSz="1682495">
              <a:lnSpc>
                <a:spcPct val="100000"/>
              </a:lnSpc>
              <a:spcBef>
                <a:spcPts val="1200"/>
              </a:spcBef>
              <a:buSzPct val="100000"/>
              <a:buChar char="▪"/>
              <a:defRPr sz="5888">
                <a:latin typeface="Verdana"/>
                <a:ea typeface="Verdana"/>
                <a:cs typeface="Verdana"/>
                <a:sym typeface="Verdana"/>
              </a:defRPr>
            </a:pPr>
            <a:r>
              <a:t>Uncertainty/unpredictability</a:t>
            </a:r>
          </a:p>
          <a:p>
            <a:pPr marL="630936" indent="-630936" defTabSz="1682495">
              <a:lnSpc>
                <a:spcPct val="100000"/>
              </a:lnSpc>
              <a:spcBef>
                <a:spcPts val="1200"/>
              </a:spcBef>
              <a:buSzPct val="100000"/>
              <a:buChar char="▪"/>
              <a:defRPr sz="5888">
                <a:latin typeface="Verdana"/>
                <a:ea typeface="Verdana"/>
                <a:cs typeface="Verdana"/>
                <a:sym typeface="Verdana"/>
              </a:defRPr>
            </a:pPr>
            <a:r>
              <a:t>Likely ongoing disruptions to routine</a:t>
            </a:r>
          </a:p>
          <a:p>
            <a:pPr marL="630936" indent="-630936" defTabSz="1682495">
              <a:lnSpc>
                <a:spcPct val="100000"/>
              </a:lnSpc>
              <a:spcBef>
                <a:spcPts val="1200"/>
              </a:spcBef>
              <a:buSzPct val="100000"/>
              <a:buChar char="▪"/>
              <a:defRPr sz="5888">
                <a:latin typeface="Verdana"/>
                <a:ea typeface="Verdana"/>
                <a:cs typeface="Verdana"/>
                <a:sym typeface="Verdana"/>
              </a:defRPr>
            </a:pPr>
            <a:r>
              <a:t>Trauma</a:t>
            </a:r>
          </a:p>
          <a:p>
            <a:pPr marL="630936" indent="-630936" defTabSz="1682495">
              <a:lnSpc>
                <a:spcPct val="100000"/>
              </a:lnSpc>
              <a:spcBef>
                <a:spcPts val="1200"/>
              </a:spcBef>
              <a:buSzPct val="100000"/>
              <a:buChar char="▪"/>
              <a:defRPr sz="5888">
                <a:latin typeface="Verdana"/>
                <a:ea typeface="Verdana"/>
                <a:cs typeface="Verdana"/>
                <a:sym typeface="Verdana"/>
              </a:defRPr>
            </a:pPr>
            <a:r>
              <a:t>Online education served as easy avoidance</a:t>
            </a:r>
          </a:p>
          <a:p>
            <a:pPr marL="630936" indent="-630936" defTabSz="1682495">
              <a:lnSpc>
                <a:spcPct val="100000"/>
              </a:lnSpc>
              <a:spcBef>
                <a:spcPts val="1200"/>
              </a:spcBef>
              <a:buSzPct val="100000"/>
              <a:buChar char="▪"/>
              <a:defRPr sz="5888">
                <a:latin typeface="Verdana"/>
                <a:ea typeface="Verdana"/>
                <a:cs typeface="Verdana"/>
                <a:sym typeface="Verdana"/>
              </a:defRPr>
            </a:pPr>
            <a:r>
              <a:t>Re-entry into “pre-COVID” like activities</a:t>
            </a:r>
          </a:p>
        </p:txBody>
      </p:sp>
      <p:sp>
        <p:nvSpPr>
          <p:cNvPr id="187" name="Slide Number"/>
          <p:cNvSpPr txBox="1"/>
          <p:nvPr>
            <p:ph type="sldNum" sz="quarter" idx="2"/>
          </p:nvPr>
        </p:nvSpPr>
        <p:spPr>
          <a:xfrm>
            <a:off x="19591024" y="12496800"/>
            <a:ext cx="373377" cy="57417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1" name="The 3 C’s To Fight Anxiety"/>
          <p:cNvSpPr txBox="1"/>
          <p:nvPr>
            <p:ph type="title" idx="4294967295"/>
          </p:nvPr>
        </p:nvSpPr>
        <p:spPr>
          <a:xfrm>
            <a:off x="4419600" y="1219197"/>
            <a:ext cx="15544800" cy="2286006"/>
          </a:xfrm>
          <a:prstGeom prst="rect">
            <a:avLst/>
          </a:prstGeom>
          <a:effectLst>
            <a:outerShdw sx="100000" sy="100000" kx="0" ky="0" algn="b" rotWithShape="0" blurRad="127000" dist="12700" dir="8100000">
              <a:srgbClr val="FFFFFF">
                <a:alpha val="75000"/>
              </a:srgbClr>
            </a:outerShdw>
          </a:effectLst>
        </p:spPr>
        <p:txBody>
          <a:bodyPr lIns="91437" tIns="91437" rIns="91437" bIns="91437" anchor="ctr"/>
          <a:lstStyle>
            <a:lvl1pPr algn="ctr" defTabSz="1700782">
              <a:lnSpc>
                <a:spcPct val="100000"/>
              </a:lnSpc>
              <a:defRPr spc="0" sz="8000">
                <a:latin typeface="Verdana"/>
                <a:ea typeface="Verdana"/>
                <a:cs typeface="Verdana"/>
                <a:sym typeface="Verdana"/>
              </a:defRPr>
            </a:lvl1pPr>
          </a:lstStyle>
          <a:p>
            <a:pPr/>
            <a:r>
              <a:t>The 3 C’s To Fight Anxiety</a:t>
            </a:r>
          </a:p>
        </p:txBody>
      </p:sp>
      <p:sp>
        <p:nvSpPr>
          <p:cNvPr id="192" name="Continuity…"/>
          <p:cNvSpPr txBox="1"/>
          <p:nvPr>
            <p:ph type="body" sz="half" idx="4294967295"/>
          </p:nvPr>
        </p:nvSpPr>
        <p:spPr>
          <a:xfrm>
            <a:off x="4419600" y="3962400"/>
            <a:ext cx="15544800" cy="8229600"/>
          </a:xfrm>
          <a:prstGeom prst="rect">
            <a:avLst/>
          </a:prstGeom>
          <a:effectLst>
            <a:outerShdw sx="100000" sy="100000" kx="0" ky="0" algn="b" rotWithShape="0" blurRad="127000" dist="12700" dir="8100000">
              <a:srgbClr val="FFFFFF">
                <a:alpha val="75000"/>
              </a:srgbClr>
            </a:outerShdw>
          </a:effectLst>
        </p:spPr>
        <p:txBody>
          <a:bodyPr lIns="91437" tIns="91437" rIns="91437" bIns="91437"/>
          <a:lstStyle/>
          <a:p>
            <a:pPr marL="685800" indent="-685800" defTabSz="1828800">
              <a:lnSpc>
                <a:spcPct val="100000"/>
              </a:lnSpc>
              <a:spcBef>
                <a:spcPts val="1400"/>
              </a:spcBef>
              <a:buSzPct val="100000"/>
              <a:buChar char="▪"/>
              <a:defRPr sz="6400">
                <a:latin typeface="Verdana"/>
                <a:ea typeface="Verdana"/>
                <a:cs typeface="Verdana"/>
                <a:sym typeface="Verdana"/>
              </a:defRPr>
            </a:pPr>
            <a:r>
              <a:t>Continuity</a:t>
            </a:r>
          </a:p>
          <a:p>
            <a:pPr marL="685800" indent="-685800" defTabSz="1828800">
              <a:lnSpc>
                <a:spcPct val="100000"/>
              </a:lnSpc>
              <a:spcBef>
                <a:spcPts val="1400"/>
              </a:spcBef>
              <a:buSzPct val="100000"/>
              <a:buChar char="▪"/>
              <a:defRPr sz="6400">
                <a:latin typeface="Verdana"/>
                <a:ea typeface="Verdana"/>
                <a:cs typeface="Verdana"/>
                <a:sym typeface="Verdana"/>
              </a:defRPr>
            </a:pPr>
          </a:p>
          <a:p>
            <a:pPr marL="685800" indent="-685800" defTabSz="1828800">
              <a:lnSpc>
                <a:spcPct val="100000"/>
              </a:lnSpc>
              <a:spcBef>
                <a:spcPts val="1400"/>
              </a:spcBef>
              <a:buSzPct val="100000"/>
              <a:buChar char="▪"/>
              <a:defRPr sz="6400">
                <a:latin typeface="Verdana"/>
                <a:ea typeface="Verdana"/>
                <a:cs typeface="Verdana"/>
                <a:sym typeface="Verdana"/>
              </a:defRPr>
            </a:pPr>
            <a:r>
              <a:t>Connectivity</a:t>
            </a:r>
          </a:p>
          <a:p>
            <a:pPr marL="685800" indent="-685800" defTabSz="1828800">
              <a:lnSpc>
                <a:spcPct val="100000"/>
              </a:lnSpc>
              <a:spcBef>
                <a:spcPts val="1400"/>
              </a:spcBef>
              <a:buSzPct val="100000"/>
              <a:buChar char="▪"/>
              <a:defRPr sz="6400">
                <a:latin typeface="Verdana"/>
                <a:ea typeface="Verdana"/>
                <a:cs typeface="Verdana"/>
                <a:sym typeface="Verdana"/>
              </a:defRPr>
            </a:pPr>
          </a:p>
          <a:p>
            <a:pPr marL="685800" indent="-685800" defTabSz="1828800">
              <a:lnSpc>
                <a:spcPct val="100000"/>
              </a:lnSpc>
              <a:spcBef>
                <a:spcPts val="1400"/>
              </a:spcBef>
              <a:buSzPct val="100000"/>
              <a:buChar char="▪"/>
              <a:defRPr sz="6400">
                <a:latin typeface="Verdana"/>
                <a:ea typeface="Verdana"/>
                <a:cs typeface="Verdana"/>
                <a:sym typeface="Verdana"/>
              </a:defRPr>
            </a:pPr>
            <a:r>
              <a:t>Creativity</a:t>
            </a:r>
          </a:p>
        </p:txBody>
      </p:sp>
      <p:sp>
        <p:nvSpPr>
          <p:cNvPr id="193" name="Slide Number"/>
          <p:cNvSpPr txBox="1"/>
          <p:nvPr>
            <p:ph type="sldNum" sz="quarter" idx="2"/>
          </p:nvPr>
        </p:nvSpPr>
        <p:spPr>
          <a:xfrm>
            <a:off x="19591024" y="12496800"/>
            <a:ext cx="373377" cy="57417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7" name="Approaches for…"/>
          <p:cNvSpPr txBox="1"/>
          <p:nvPr>
            <p:ph type="title" idx="4294967295"/>
          </p:nvPr>
        </p:nvSpPr>
        <p:spPr>
          <a:xfrm>
            <a:off x="4419600" y="1219197"/>
            <a:ext cx="15544800" cy="2286006"/>
          </a:xfrm>
          <a:prstGeom prst="rect">
            <a:avLst/>
          </a:prstGeom>
          <a:effectLst>
            <a:outerShdw sx="100000" sy="100000" kx="0" ky="0" algn="b" rotWithShape="0" blurRad="127000" dist="12700" dir="8100000">
              <a:srgbClr val="FFFFFF">
                <a:alpha val="75000"/>
              </a:srgbClr>
            </a:outerShdw>
          </a:effectLst>
        </p:spPr>
        <p:txBody>
          <a:bodyPr lIns="91437" tIns="91437" rIns="91437" bIns="91437" anchor="ctr"/>
          <a:lstStyle/>
          <a:p>
            <a:pPr algn="ctr" defTabSz="1737360">
              <a:lnSpc>
                <a:spcPct val="100000"/>
              </a:lnSpc>
              <a:defRPr spc="0" sz="6800">
                <a:latin typeface="Verdana"/>
                <a:ea typeface="Verdana"/>
                <a:cs typeface="Verdana"/>
                <a:sym typeface="Verdana"/>
              </a:defRPr>
            </a:pPr>
            <a:r>
              <a:t>Approaches for </a:t>
            </a:r>
          </a:p>
          <a:p>
            <a:pPr algn="ctr" defTabSz="1737360">
              <a:lnSpc>
                <a:spcPct val="100000"/>
              </a:lnSpc>
              <a:defRPr spc="0" sz="6800">
                <a:latin typeface="Verdana"/>
                <a:ea typeface="Verdana"/>
                <a:cs typeface="Verdana"/>
                <a:sym typeface="Verdana"/>
              </a:defRPr>
            </a:pPr>
            <a:r>
              <a:t>Non-Disordered Anxiety</a:t>
            </a:r>
          </a:p>
        </p:txBody>
      </p:sp>
      <p:sp>
        <p:nvSpPr>
          <p:cNvPr id="198" name="Psychoeducation…"/>
          <p:cNvSpPr txBox="1"/>
          <p:nvPr>
            <p:ph type="body" sz="half" idx="4294967295"/>
          </p:nvPr>
        </p:nvSpPr>
        <p:spPr>
          <a:xfrm>
            <a:off x="4419600" y="3962400"/>
            <a:ext cx="15544800" cy="8229600"/>
          </a:xfrm>
          <a:prstGeom prst="rect">
            <a:avLst/>
          </a:prstGeom>
          <a:effectLst>
            <a:outerShdw sx="100000" sy="100000" kx="0" ky="0" algn="b" rotWithShape="0" blurRad="127000" dist="12700" dir="8100000">
              <a:srgbClr val="FFFFFF">
                <a:alpha val="75000"/>
              </a:srgbClr>
            </a:outerShdw>
          </a:effectLst>
        </p:spPr>
        <p:txBody>
          <a:bodyPr lIns="91437" tIns="91437" rIns="91437" bIns="91437"/>
          <a:lstStyle/>
          <a:p>
            <a:pPr marL="685800" indent="-685800" defTabSz="1828800">
              <a:lnSpc>
                <a:spcPct val="100000"/>
              </a:lnSpc>
              <a:spcBef>
                <a:spcPts val="1400"/>
              </a:spcBef>
              <a:buSzPct val="100000"/>
              <a:buChar char="▪"/>
              <a:defRPr sz="6400">
                <a:latin typeface="Verdana"/>
                <a:ea typeface="Verdana"/>
                <a:cs typeface="Verdana"/>
                <a:sym typeface="Verdana"/>
              </a:defRPr>
            </a:pPr>
            <a:r>
              <a:t>Psychoeducation </a:t>
            </a:r>
          </a:p>
          <a:p>
            <a:pPr marL="685800" indent="-685800" defTabSz="1828800">
              <a:lnSpc>
                <a:spcPct val="100000"/>
              </a:lnSpc>
              <a:spcBef>
                <a:spcPts val="1400"/>
              </a:spcBef>
              <a:buSzPct val="100000"/>
              <a:buChar char="▪"/>
              <a:defRPr sz="6400">
                <a:latin typeface="Verdana"/>
                <a:ea typeface="Verdana"/>
                <a:cs typeface="Verdana"/>
                <a:sym typeface="Verdana"/>
              </a:defRPr>
            </a:pPr>
            <a:r>
              <a:t>Resiliency building </a:t>
            </a:r>
          </a:p>
          <a:p>
            <a:pPr marL="685800" indent="-685800" defTabSz="1828800">
              <a:lnSpc>
                <a:spcPct val="100000"/>
              </a:lnSpc>
              <a:spcBef>
                <a:spcPts val="1400"/>
              </a:spcBef>
              <a:buSzPct val="100000"/>
              <a:buChar char="▪"/>
              <a:defRPr sz="6400">
                <a:latin typeface="Verdana"/>
                <a:ea typeface="Verdana"/>
                <a:cs typeface="Verdana"/>
                <a:sym typeface="Verdana"/>
              </a:defRPr>
            </a:pPr>
            <a:r>
              <a:t>Learned optimism</a:t>
            </a:r>
          </a:p>
          <a:p>
            <a:pPr marL="685800" indent="-685800" defTabSz="1828800">
              <a:lnSpc>
                <a:spcPct val="100000"/>
              </a:lnSpc>
              <a:spcBef>
                <a:spcPts val="1400"/>
              </a:spcBef>
              <a:buSzPct val="100000"/>
              <a:buChar char="▪"/>
              <a:defRPr sz="6400">
                <a:latin typeface="Verdana"/>
                <a:ea typeface="Verdana"/>
                <a:cs typeface="Verdana"/>
                <a:sym typeface="Verdana"/>
              </a:defRPr>
            </a:pPr>
            <a:r>
              <a:t>Increasing tolerance for uncertainty</a:t>
            </a:r>
          </a:p>
          <a:p>
            <a:pPr marL="685800" indent="-685800" defTabSz="1828800">
              <a:lnSpc>
                <a:spcPct val="100000"/>
              </a:lnSpc>
              <a:spcBef>
                <a:spcPts val="1400"/>
              </a:spcBef>
              <a:buSzPct val="100000"/>
              <a:buChar char="▪"/>
              <a:defRPr sz="6400">
                <a:latin typeface="Verdana"/>
                <a:ea typeface="Verdana"/>
                <a:cs typeface="Verdana"/>
                <a:sym typeface="Verdana"/>
              </a:defRPr>
            </a:pPr>
            <a:r>
              <a:t>Building self-efficacy</a:t>
            </a:r>
          </a:p>
          <a:p>
            <a:pPr marL="685800" indent="-685800" defTabSz="1828800">
              <a:lnSpc>
                <a:spcPct val="100000"/>
              </a:lnSpc>
              <a:spcBef>
                <a:spcPts val="1400"/>
              </a:spcBef>
              <a:buSzPct val="100000"/>
              <a:buChar char="▪"/>
              <a:defRPr sz="6400">
                <a:latin typeface="Verdana"/>
                <a:ea typeface="Verdana"/>
                <a:cs typeface="Verdana"/>
                <a:sym typeface="Verdana"/>
              </a:defRPr>
            </a:pPr>
            <a:r>
              <a:t>Cultivating creativity and flexibility</a:t>
            </a:r>
          </a:p>
        </p:txBody>
      </p:sp>
      <p:sp>
        <p:nvSpPr>
          <p:cNvPr id="199" name="Slide Number"/>
          <p:cNvSpPr txBox="1"/>
          <p:nvPr>
            <p:ph type="sldNum" sz="quarter" idx="2"/>
          </p:nvPr>
        </p:nvSpPr>
        <p:spPr>
          <a:xfrm>
            <a:off x="19591024" y="12496800"/>
            <a:ext cx="373377" cy="57417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3" name="Tolerance for Uncertainty “Anxiety’s Kryptonite”"/>
          <p:cNvSpPr txBox="1"/>
          <p:nvPr>
            <p:ph type="title" idx="4294967295"/>
          </p:nvPr>
        </p:nvSpPr>
        <p:spPr>
          <a:xfrm>
            <a:off x="4419600" y="1219197"/>
            <a:ext cx="15544800" cy="2286006"/>
          </a:xfrm>
          <a:prstGeom prst="rect">
            <a:avLst/>
          </a:prstGeom>
          <a:effectLst>
            <a:outerShdw sx="100000" sy="100000" kx="0" ky="0" algn="b" rotWithShape="0" blurRad="127000" dist="12700" dir="8100000">
              <a:srgbClr val="FFFFFF">
                <a:alpha val="75000"/>
              </a:srgbClr>
            </a:outerShdw>
          </a:effectLst>
        </p:spPr>
        <p:txBody>
          <a:bodyPr lIns="91437" tIns="91437" rIns="91437" bIns="91437" anchor="ctr"/>
          <a:lstStyle/>
          <a:p>
            <a:pPr algn="ctr" defTabSz="1630923">
              <a:lnSpc>
                <a:spcPct val="100000"/>
              </a:lnSpc>
              <a:defRPr spc="0" sz="7840">
                <a:latin typeface="Verdana"/>
                <a:ea typeface="Verdana"/>
                <a:cs typeface="Verdana"/>
                <a:sym typeface="Verdana"/>
              </a:defRPr>
            </a:pPr>
            <a:r>
              <a:t>Tolerance for Uncertainty</a:t>
            </a:r>
            <a:br/>
            <a:r>
              <a:rPr sz="5684"/>
              <a:t>“Anxiety’s Kryptonite”</a:t>
            </a:r>
          </a:p>
        </p:txBody>
      </p:sp>
      <p:sp>
        <p:nvSpPr>
          <p:cNvPr id="204" name="A skill we all have…"/>
          <p:cNvSpPr txBox="1"/>
          <p:nvPr>
            <p:ph type="body" sz="half" idx="4294967295"/>
          </p:nvPr>
        </p:nvSpPr>
        <p:spPr>
          <a:xfrm>
            <a:off x="2982943" y="4070826"/>
            <a:ext cx="15544801" cy="8229601"/>
          </a:xfrm>
          <a:prstGeom prst="rect">
            <a:avLst/>
          </a:prstGeom>
          <a:effectLst>
            <a:outerShdw sx="100000" sy="100000" kx="0" ky="0" algn="b" rotWithShape="0" blurRad="127000" dist="12700" dir="8100000">
              <a:srgbClr val="FFFFFF">
                <a:alpha val="75000"/>
              </a:srgbClr>
            </a:outerShdw>
          </a:effectLst>
        </p:spPr>
        <p:txBody>
          <a:bodyPr lIns="91437" tIns="91437" rIns="91437" bIns="91437"/>
          <a:lstStyle/>
          <a:p>
            <a:pPr marL="0" indent="0" defTabSz="1828800">
              <a:lnSpc>
                <a:spcPct val="100000"/>
              </a:lnSpc>
              <a:spcBef>
                <a:spcPts val="1400"/>
              </a:spcBef>
              <a:buSzTx/>
              <a:buNone/>
              <a:defRPr sz="6400">
                <a:latin typeface="Verdana"/>
                <a:ea typeface="Verdana"/>
                <a:cs typeface="Verdana"/>
                <a:sym typeface="Verdana"/>
              </a:defRPr>
            </a:pPr>
          </a:p>
          <a:p>
            <a:pPr marL="0" indent="0" defTabSz="1828800">
              <a:lnSpc>
                <a:spcPct val="100000"/>
              </a:lnSpc>
              <a:spcBef>
                <a:spcPts val="1400"/>
              </a:spcBef>
              <a:buSzPct val="100000"/>
              <a:buChar char="▪"/>
              <a:defRPr sz="6400">
                <a:latin typeface="Verdana"/>
                <a:ea typeface="Verdana"/>
                <a:cs typeface="Verdana"/>
                <a:sym typeface="Verdana"/>
              </a:defRPr>
            </a:pPr>
            <a:r>
              <a:t>A skill we all have</a:t>
            </a:r>
          </a:p>
          <a:p>
            <a:pPr marL="0" indent="0" defTabSz="1828800">
              <a:lnSpc>
                <a:spcPct val="100000"/>
              </a:lnSpc>
              <a:spcBef>
                <a:spcPts val="1400"/>
              </a:spcBef>
              <a:buSzPct val="100000"/>
              <a:buChar char="▪"/>
              <a:defRPr sz="6400">
                <a:latin typeface="Verdana"/>
                <a:ea typeface="Verdana"/>
                <a:cs typeface="Verdana"/>
                <a:sym typeface="Verdana"/>
              </a:defRPr>
            </a:pPr>
          </a:p>
          <a:p>
            <a:pPr marL="0" indent="0" defTabSz="1828800">
              <a:lnSpc>
                <a:spcPct val="100000"/>
              </a:lnSpc>
              <a:spcBef>
                <a:spcPts val="1400"/>
              </a:spcBef>
              <a:buSzPct val="100000"/>
              <a:buChar char="▪"/>
              <a:defRPr sz="6400">
                <a:latin typeface="Verdana"/>
                <a:ea typeface="Verdana"/>
                <a:cs typeface="Verdana"/>
                <a:sym typeface="Verdana"/>
              </a:defRPr>
            </a:pPr>
            <a:r>
              <a:t>Cognitive Reappraisal</a:t>
            </a:r>
          </a:p>
          <a:p>
            <a:pPr marL="0" indent="0" defTabSz="1828800">
              <a:lnSpc>
                <a:spcPct val="100000"/>
              </a:lnSpc>
              <a:spcBef>
                <a:spcPts val="1400"/>
              </a:spcBef>
              <a:buSzPct val="100000"/>
              <a:buChar char="▪"/>
              <a:defRPr sz="6400">
                <a:latin typeface="Verdana"/>
                <a:ea typeface="Verdana"/>
                <a:cs typeface="Verdana"/>
                <a:sym typeface="Verdana"/>
              </a:defRPr>
            </a:pPr>
          </a:p>
          <a:p>
            <a:pPr marL="0" indent="0" defTabSz="1828800">
              <a:lnSpc>
                <a:spcPct val="100000"/>
              </a:lnSpc>
              <a:spcBef>
                <a:spcPts val="1400"/>
              </a:spcBef>
              <a:buSzPct val="100000"/>
              <a:buChar char="▪"/>
              <a:defRPr sz="6400">
                <a:latin typeface="Verdana"/>
                <a:ea typeface="Verdana"/>
                <a:cs typeface="Verdana"/>
                <a:sym typeface="Verdana"/>
              </a:defRPr>
            </a:pPr>
            <a:r>
              <a:t>Acceptance model</a:t>
            </a:r>
          </a:p>
        </p:txBody>
      </p:sp>
      <p:pic>
        <p:nvPicPr>
          <p:cNvPr id="205" name="thought_cycle1.gif" descr="thought_cycle1.gif"/>
          <p:cNvPicPr>
            <a:picLocks noChangeAspect="1"/>
          </p:cNvPicPr>
          <p:nvPr/>
        </p:nvPicPr>
        <p:blipFill>
          <a:blip r:embed="rId3">
            <a:extLst/>
          </a:blip>
          <a:stretch>
            <a:fillRect/>
          </a:stretch>
        </p:blipFill>
        <p:spPr>
          <a:xfrm>
            <a:off x="13550177" y="5357721"/>
            <a:ext cx="9869388" cy="5655811"/>
          </a:xfrm>
          <a:prstGeom prst="rect">
            <a:avLst/>
          </a:prstGeom>
          <a:ln w="12700">
            <a:miter lim="400000"/>
          </a:ln>
        </p:spPr>
      </p:pic>
      <p:sp>
        <p:nvSpPr>
          <p:cNvPr id="206" name="Slide Number"/>
          <p:cNvSpPr txBox="1"/>
          <p:nvPr>
            <p:ph type="sldNum" sz="quarter" idx="2"/>
          </p:nvPr>
        </p:nvSpPr>
        <p:spPr>
          <a:xfrm>
            <a:off x="19591024" y="12496800"/>
            <a:ext cx="373377" cy="57417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0" name="Cognitive Reappraisal of Anxious Arousal “Don’t believe everything you think!”"/>
          <p:cNvSpPr txBox="1"/>
          <p:nvPr>
            <p:ph type="title" idx="4294967295"/>
          </p:nvPr>
        </p:nvSpPr>
        <p:spPr>
          <a:xfrm>
            <a:off x="4419600" y="1219197"/>
            <a:ext cx="15544800" cy="2286006"/>
          </a:xfrm>
          <a:prstGeom prst="rect">
            <a:avLst/>
          </a:prstGeom>
          <a:effectLst>
            <a:outerShdw sx="100000" sy="100000" kx="0" ky="0" algn="b" rotWithShape="0" blurRad="127000" dist="12700" dir="8100000">
              <a:srgbClr val="FFFFFF">
                <a:alpha val="75000"/>
              </a:srgbClr>
            </a:outerShdw>
          </a:effectLst>
        </p:spPr>
        <p:txBody>
          <a:bodyPr lIns="91437" tIns="91437" rIns="91437" bIns="91437" anchor="ctr"/>
          <a:lstStyle/>
          <a:p>
            <a:pPr algn="ctr" defTabSz="1078989">
              <a:lnSpc>
                <a:spcPct val="100000"/>
              </a:lnSpc>
              <a:defRPr spc="0" sz="5000">
                <a:latin typeface="Verdana"/>
                <a:ea typeface="Verdana"/>
                <a:cs typeface="Verdana"/>
                <a:sym typeface="Verdana"/>
              </a:defRPr>
            </a:pPr>
            <a:r>
              <a:t>Cognitive Reappraisal of Anxious Arousal</a:t>
            </a:r>
            <a:br/>
            <a:r>
              <a:rPr sz="3200"/>
              <a:t>“Don’t believe everything you think!”</a:t>
            </a:r>
            <a:br>
              <a:rPr sz="3200"/>
            </a:br>
          </a:p>
        </p:txBody>
      </p:sp>
      <p:sp>
        <p:nvSpPr>
          <p:cNvPr id="211" name="Body is doing the right thing at the wrong time…"/>
          <p:cNvSpPr txBox="1"/>
          <p:nvPr>
            <p:ph type="body" sz="half" idx="4294967295"/>
          </p:nvPr>
        </p:nvSpPr>
        <p:spPr>
          <a:xfrm>
            <a:off x="4419600" y="3962400"/>
            <a:ext cx="15544800" cy="8229600"/>
          </a:xfrm>
          <a:prstGeom prst="rect">
            <a:avLst/>
          </a:prstGeom>
          <a:effectLst>
            <a:outerShdw sx="100000" sy="100000" kx="0" ky="0" algn="b" rotWithShape="0" blurRad="127000" dist="12700" dir="8100000">
              <a:srgbClr val="FFFFFF">
                <a:alpha val="75000"/>
              </a:srgbClr>
            </a:outerShdw>
          </a:effectLst>
        </p:spPr>
        <p:txBody>
          <a:bodyPr lIns="91437" tIns="91437" rIns="91437" bIns="91437"/>
          <a:lstStyle/>
          <a:p>
            <a:pPr marL="0" indent="0" defTabSz="1512783">
              <a:lnSpc>
                <a:spcPct val="100000"/>
              </a:lnSpc>
              <a:spcBef>
                <a:spcPts val="1200"/>
              </a:spcBef>
              <a:buSzPct val="100000"/>
              <a:buChar char="▪"/>
              <a:defRPr sz="5280">
                <a:latin typeface="Verdana"/>
                <a:ea typeface="Verdana"/>
                <a:cs typeface="Verdana"/>
                <a:sym typeface="Verdana"/>
              </a:defRPr>
            </a:pPr>
            <a:r>
              <a:t>  Education regarding reality of danger</a:t>
            </a:r>
          </a:p>
          <a:p>
            <a:pPr marL="0" indent="0" defTabSz="1512783">
              <a:lnSpc>
                <a:spcPct val="100000"/>
              </a:lnSpc>
              <a:spcBef>
                <a:spcPts val="1200"/>
              </a:spcBef>
              <a:buSzPct val="100000"/>
              <a:buChar char="▪"/>
              <a:defRPr sz="5280">
                <a:latin typeface="Verdana"/>
                <a:ea typeface="Verdana"/>
                <a:cs typeface="Verdana"/>
                <a:sym typeface="Verdana"/>
              </a:defRPr>
            </a:pPr>
            <a:r>
              <a:t>  Education regarding fear response</a:t>
            </a:r>
          </a:p>
          <a:p>
            <a:pPr marL="603504" indent="-603504" defTabSz="1609344">
              <a:lnSpc>
                <a:spcPct val="100000"/>
              </a:lnSpc>
              <a:spcBef>
                <a:spcPts val="1200"/>
              </a:spcBef>
              <a:buSzPct val="100000"/>
              <a:buChar char="▪"/>
              <a:defRPr sz="5632">
                <a:latin typeface="Verdana"/>
                <a:ea typeface="Verdana"/>
                <a:cs typeface="Verdana"/>
                <a:sym typeface="Verdana"/>
              </a:defRPr>
            </a:pPr>
            <a:r>
              <a:t>Perspective of “curious observer”</a:t>
            </a:r>
          </a:p>
          <a:p>
            <a:pPr marL="603504" indent="-603504" defTabSz="1609344">
              <a:lnSpc>
                <a:spcPct val="100000"/>
              </a:lnSpc>
              <a:spcBef>
                <a:spcPts val="1200"/>
              </a:spcBef>
              <a:buSzPct val="100000"/>
              <a:buChar char="▪"/>
              <a:defRPr sz="5632">
                <a:latin typeface="Verdana"/>
                <a:ea typeface="Verdana"/>
                <a:cs typeface="Verdana"/>
                <a:sym typeface="Verdana"/>
              </a:defRPr>
            </a:pPr>
            <a:r>
              <a:t>“In this moment…”</a:t>
            </a:r>
          </a:p>
          <a:p>
            <a:pPr marL="603504" indent="-603504" defTabSz="1609344">
              <a:lnSpc>
                <a:spcPct val="100000"/>
              </a:lnSpc>
              <a:spcBef>
                <a:spcPts val="1200"/>
              </a:spcBef>
              <a:buSzPct val="100000"/>
              <a:buChar char="▪"/>
              <a:defRPr sz="5632">
                <a:latin typeface="Verdana"/>
                <a:ea typeface="Verdana"/>
                <a:cs typeface="Verdana"/>
                <a:sym typeface="Verdana"/>
              </a:defRPr>
            </a:pPr>
            <a:r>
              <a:t>Body is doing the right thing at the wrong time</a:t>
            </a:r>
          </a:p>
          <a:p>
            <a:pPr marL="603504" indent="-603504" defTabSz="1609344">
              <a:lnSpc>
                <a:spcPct val="100000"/>
              </a:lnSpc>
              <a:spcBef>
                <a:spcPts val="1200"/>
              </a:spcBef>
              <a:buSzPct val="100000"/>
              <a:buChar char="▪"/>
              <a:defRPr sz="5632">
                <a:latin typeface="Verdana"/>
                <a:ea typeface="Verdana"/>
                <a:cs typeface="Verdana"/>
                <a:sym typeface="Verdana"/>
              </a:defRPr>
            </a:pPr>
            <a:r>
              <a:t>Fire alarm - reframing as a “false alarm”</a:t>
            </a:r>
          </a:p>
          <a:p>
            <a:pPr marL="603504" indent="-603504" defTabSz="1609344">
              <a:lnSpc>
                <a:spcPct val="100000"/>
              </a:lnSpc>
              <a:spcBef>
                <a:spcPts val="1200"/>
              </a:spcBef>
              <a:buSzPct val="100000"/>
              <a:buChar char="▪"/>
              <a:defRPr sz="5632">
                <a:latin typeface="Verdana"/>
                <a:ea typeface="Verdana"/>
                <a:cs typeface="Verdana"/>
                <a:sym typeface="Verdana"/>
              </a:defRPr>
            </a:pPr>
            <a:r>
              <a:t>Label the anxiety disorder as a “bully”</a:t>
            </a:r>
          </a:p>
        </p:txBody>
      </p:sp>
      <p:sp>
        <p:nvSpPr>
          <p:cNvPr id="212" name="Slide Number"/>
          <p:cNvSpPr txBox="1"/>
          <p:nvPr>
            <p:ph type="sldNum" sz="quarter" idx="2"/>
          </p:nvPr>
        </p:nvSpPr>
        <p:spPr>
          <a:xfrm>
            <a:off x="19591024" y="12496800"/>
            <a:ext cx="373377" cy="57417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